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1"/>
  </p:notesMasterIdLst>
  <p:sldIdLst>
    <p:sldId id="256" r:id="rId2"/>
    <p:sldId id="316" r:id="rId3"/>
    <p:sldId id="318" r:id="rId4"/>
    <p:sldId id="317" r:id="rId5"/>
    <p:sldId id="257" r:id="rId6"/>
    <p:sldId id="258" r:id="rId7"/>
    <p:sldId id="303" r:id="rId8"/>
    <p:sldId id="324" r:id="rId9"/>
    <p:sldId id="259" r:id="rId10"/>
    <p:sldId id="306" r:id="rId11"/>
    <p:sldId id="260" r:id="rId12"/>
    <p:sldId id="307" r:id="rId13"/>
    <p:sldId id="308" r:id="rId14"/>
    <p:sldId id="321" r:id="rId15"/>
    <p:sldId id="263" r:id="rId16"/>
    <p:sldId id="323" r:id="rId17"/>
    <p:sldId id="326" r:id="rId18"/>
    <p:sldId id="327" r:id="rId19"/>
    <p:sldId id="267" r:id="rId20"/>
    <p:sldId id="268" r:id="rId21"/>
    <p:sldId id="270" r:id="rId22"/>
    <p:sldId id="271" r:id="rId23"/>
    <p:sldId id="272" r:id="rId24"/>
    <p:sldId id="273" r:id="rId25"/>
    <p:sldId id="309" r:id="rId26"/>
    <p:sldId id="274" r:id="rId27"/>
    <p:sldId id="265" r:id="rId28"/>
    <p:sldId id="264" r:id="rId29"/>
    <p:sldId id="312" r:id="rId30"/>
    <p:sldId id="310" r:id="rId31"/>
    <p:sldId id="299" r:id="rId32"/>
    <p:sldId id="300" r:id="rId33"/>
    <p:sldId id="311" r:id="rId34"/>
    <p:sldId id="301" r:id="rId35"/>
    <p:sldId id="302" r:id="rId36"/>
    <p:sldId id="313" r:id="rId37"/>
    <p:sldId id="314" r:id="rId38"/>
    <p:sldId id="322" r:id="rId39"/>
    <p:sldId id="320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B1127F7-971D-4D8C-822A-0B6AA2790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61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FEDC81-66E7-4897-8403-E82B4CCC6207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8282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127F7-971D-4D8C-822A-0B6AA27902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98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127F7-971D-4D8C-822A-0B6AA279021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24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23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42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8B110B-A287-4DE0-8422-F6A187AAB748}" type="slidenum">
              <a:rPr lang="en-US" smtClean="0">
                <a:latin typeface="Verdana" pitchFamily="34" charset="0"/>
                <a:ea typeface="ＭＳ Ｐゴシック" pitchFamily="34" charset="-128"/>
              </a:rPr>
              <a:pPr/>
              <a:t>38</a:t>
            </a:fld>
            <a:endParaRPr lang="en-US" smtClean="0"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1524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21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46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6147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grpSp>
            <p:nvGrpSpPr>
              <p:cNvPr id="6148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614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6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1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2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3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4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5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6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7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8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79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0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1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2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3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4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5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6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7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8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89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0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1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2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3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4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5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6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7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8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6199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sp>
            <p:nvSpPr>
              <p:cNvPr id="6200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6220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6209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07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08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10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grpSp>
          <p:nvGrpSpPr>
            <p:cNvPr id="6219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6211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6213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15" name="Rectangle 7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16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217" name="Rectangle 7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5416364-FBC5-4F24-915B-E7A65D457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4395E0-86D6-443F-BEB3-CB06B1C58E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456E3-5D97-4514-AAFC-67087C0E68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8200" y="4038600"/>
            <a:ext cx="77724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D884290-58A2-43BA-AEF7-A8A3799E0D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7743E-6795-4F12-B3F7-0D311553E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B7C63-D172-4D00-87E1-9A2866C0E3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C69E-F33B-452F-BA2C-401DB3A307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C7FA6-21B7-45A6-8B45-99C32B7D27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47819A-7B7F-40A6-AB8A-1A316E957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74B444-9ADF-4BB1-89F0-3AB636988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EA17E-4F5B-4BC0-A87B-A25EB351E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7130B-940B-4364-8B39-F0416FA61C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  <p:grpSp>
            <p:nvGrpSpPr>
              <p:cNvPr id="1051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fr-CA"/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108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A"/>
              </a:p>
            </p:txBody>
          </p:sp>
        </p:grpSp>
      </p:grpSp>
      <p:sp>
        <p:nvSpPr>
          <p:cNvPr id="108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Economics 20 - Prof. Anderson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C4E296A7-359E-4FC1-A033-F5B5133563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CA" dirty="0" smtClean="0"/>
              <a:t>Economics: 332 - 11</a:t>
            </a:r>
            <a:endParaRPr lang="en-US" dirty="0"/>
          </a:p>
        </p:txBody>
      </p:sp>
      <p:sp>
        <p:nvSpPr>
          <p:cNvPr id="5" name="Rectangle 7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37312"/>
            <a:ext cx="1905000" cy="468288"/>
          </a:xfrm>
        </p:spPr>
        <p:txBody>
          <a:bodyPr/>
          <a:lstStyle/>
          <a:p>
            <a:fld id="{A40196EB-CC26-4A2E-B213-34F891959CB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Linear Regression with One </a:t>
            </a:r>
            <a:r>
              <a:rPr lang="en-US" dirty="0" err="1"/>
              <a:t>Regressor</a:t>
            </a:r>
            <a:endParaRPr lang="en-US" dirty="0"/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	y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dirty="0"/>
              <a:t> +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 smtClean="0"/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C3-B92F-4A14-BD36-F962A9748050}" type="slidenum">
              <a:rPr lang="en-US"/>
              <a:pPr/>
              <a:t>10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 Conditional Mean 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are only able to get reliable estimators of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 </a:t>
            </a:r>
            <a:r>
              <a:rPr lang="en-US" u="sng" dirty="0" smtClean="0"/>
              <a:t>from a random sample of data</a:t>
            </a:r>
            <a:r>
              <a:rPr lang="en-US" dirty="0" smtClean="0"/>
              <a:t> when we make an assumption restricting how the unobservable </a:t>
            </a:r>
            <a:r>
              <a:rPr lang="en-US" i="1" dirty="0" smtClean="0"/>
              <a:t>u </a:t>
            </a:r>
            <a:r>
              <a:rPr lang="en-US" dirty="0" smtClean="0"/>
              <a:t>is related to the explanatory variable</a:t>
            </a:r>
            <a:r>
              <a:rPr lang="en-US" i="1" dirty="0" smtClean="0"/>
              <a:t> x. </a:t>
            </a:r>
          </a:p>
          <a:p>
            <a:endParaRPr lang="en-US" i="1" dirty="0" smtClean="0"/>
          </a:p>
          <a:p>
            <a:r>
              <a:rPr lang="en-US" dirty="0" smtClean="0"/>
              <a:t>Without such a restriction, we will not be able to estimate the ceteris paribus effect,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C3-B92F-4A14-BD36-F962A9748050}" type="slidenum">
              <a:rPr lang="en-US"/>
              <a:pPr/>
              <a:t>11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Zero Conditional Mean 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76436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 We need to make a crucial assumption about how </a:t>
            </a:r>
            <a:r>
              <a:rPr lang="en-US" i="1" dirty="0"/>
              <a:t>u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dirty="0"/>
              <a:t> are </a:t>
            </a:r>
            <a:r>
              <a:rPr lang="en-US" dirty="0" smtClean="0"/>
              <a:t>related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We want it to be the case that knowing something about </a:t>
            </a:r>
            <a:r>
              <a:rPr lang="en-US" i="1" dirty="0"/>
              <a:t>x</a:t>
            </a:r>
            <a:r>
              <a:rPr lang="en-US" dirty="0"/>
              <a:t> does not give us any information about </a:t>
            </a:r>
            <a:r>
              <a:rPr lang="en-US" i="1" dirty="0"/>
              <a:t>u</a:t>
            </a:r>
            <a:r>
              <a:rPr lang="en-US" dirty="0"/>
              <a:t>, so that they are completely unrelated.  That is, </a:t>
            </a:r>
            <a:r>
              <a:rPr lang="en-US" dirty="0" smtClean="0"/>
              <a:t>that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E(</a:t>
            </a:r>
            <a:r>
              <a:rPr lang="en-US" i="1" dirty="0" err="1"/>
              <a:t>u</a:t>
            </a:r>
            <a:r>
              <a:rPr lang="en-US" dirty="0" err="1"/>
              <a:t>|</a:t>
            </a:r>
            <a:r>
              <a:rPr lang="en-US" i="1" dirty="0" err="1"/>
              <a:t>x</a:t>
            </a:r>
            <a:r>
              <a:rPr lang="en-US" dirty="0"/>
              <a:t>) = E(</a:t>
            </a:r>
            <a:r>
              <a:rPr lang="en-US" i="1" dirty="0"/>
              <a:t>u</a:t>
            </a:r>
            <a:r>
              <a:rPr lang="en-US" dirty="0"/>
              <a:t>) = 0, which implies</a:t>
            </a:r>
          </a:p>
          <a:p>
            <a:pPr>
              <a:lnSpc>
                <a:spcPct val="90000"/>
              </a:lnSpc>
            </a:pPr>
            <a:r>
              <a:rPr lang="en-US" dirty="0"/>
              <a:t> E(</a:t>
            </a:r>
            <a:r>
              <a:rPr lang="en-US" i="1" dirty="0" err="1"/>
              <a:t>y</a:t>
            </a:r>
            <a:r>
              <a:rPr lang="en-US" dirty="0" err="1"/>
              <a:t>|</a:t>
            </a:r>
            <a:r>
              <a:rPr lang="en-US" i="1" dirty="0" err="1"/>
              <a:t>x</a:t>
            </a:r>
            <a:r>
              <a:rPr lang="en-US" dirty="0"/>
              <a:t>) =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dirty="0"/>
              <a:t> +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x</a:t>
            </a:r>
          </a:p>
          <a:p>
            <a:pPr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C3-B92F-4A14-BD36-F962A9748050}" type="slidenum">
              <a:rPr lang="en-US"/>
              <a:pPr/>
              <a:t>12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Zero Conditional Mean 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crucial assumption is that the average value of </a:t>
            </a:r>
            <a:r>
              <a:rPr lang="en-US" i="1" dirty="0" smtClean="0"/>
              <a:t>u</a:t>
            </a:r>
            <a:r>
              <a:rPr lang="en-US" dirty="0" smtClean="0"/>
              <a:t> does not depend on the value of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E(</a:t>
            </a:r>
            <a:r>
              <a:rPr lang="en-US" i="1" dirty="0" err="1" smtClean="0"/>
              <a:t>u</a:t>
            </a:r>
            <a:r>
              <a:rPr lang="en-US" dirty="0" err="1" smtClean="0"/>
              <a:t>|</a:t>
            </a:r>
            <a:r>
              <a:rPr lang="en-US" i="1" dirty="0" err="1" smtClean="0"/>
              <a:t>x</a:t>
            </a:r>
            <a:r>
              <a:rPr lang="en-US" dirty="0" smtClean="0"/>
              <a:t>) = E(</a:t>
            </a:r>
            <a:r>
              <a:rPr lang="en-US" i="1" dirty="0" smtClean="0"/>
              <a:t>u</a:t>
            </a:r>
            <a:r>
              <a:rPr lang="en-US" dirty="0" smtClean="0"/>
              <a:t>) = 0 : says that, for any given value of </a:t>
            </a:r>
            <a:r>
              <a:rPr lang="en-US" i="1" dirty="0" smtClean="0"/>
              <a:t>x</a:t>
            </a:r>
            <a:r>
              <a:rPr lang="en-US" dirty="0" smtClean="0"/>
              <a:t>, the average of the </a:t>
            </a:r>
            <a:r>
              <a:rPr lang="en-US" dirty="0" err="1" smtClean="0"/>
              <a:t>unobservables</a:t>
            </a:r>
            <a:r>
              <a:rPr lang="en-US" dirty="0" smtClean="0"/>
              <a:t> is the same and therefore must equal the average value of </a:t>
            </a:r>
            <a:r>
              <a:rPr lang="en-US" i="1" dirty="0" smtClean="0"/>
              <a:t>u</a:t>
            </a:r>
            <a:r>
              <a:rPr lang="en-US" dirty="0" smtClean="0"/>
              <a:t> in the population.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C8C3-B92F-4A14-BD36-F962A9748050}" type="slidenum">
              <a:rPr lang="en-US"/>
              <a:pPr/>
              <a:t>13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Zero Conditional Mean 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E(</a:t>
            </a:r>
            <a:r>
              <a:rPr lang="en-US" i="1" dirty="0" err="1" smtClean="0"/>
              <a:t>y</a:t>
            </a:r>
            <a:r>
              <a:rPr lang="en-US" dirty="0" err="1" smtClean="0"/>
              <a:t>|</a:t>
            </a:r>
            <a:r>
              <a:rPr lang="en-US" i="1" dirty="0" err="1" smtClean="0"/>
              <a:t>x</a:t>
            </a:r>
            <a:r>
              <a:rPr lang="en-US" dirty="0" smtClean="0"/>
              <a:t>) =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x</a:t>
            </a:r>
          </a:p>
          <a:p>
            <a:pPr>
              <a:lnSpc>
                <a:spcPct val="90000"/>
              </a:lnSpc>
            </a:pPr>
            <a:endParaRPr lang="en-US" i="1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E(</a:t>
            </a:r>
            <a:r>
              <a:rPr lang="en-US" i="1" dirty="0" err="1" smtClean="0"/>
              <a:t>y</a:t>
            </a:r>
            <a:r>
              <a:rPr lang="en-US" dirty="0" err="1" smtClean="0"/>
              <a:t>|</a:t>
            </a:r>
            <a:r>
              <a:rPr lang="en-US" i="1" dirty="0" err="1" smtClean="0"/>
              <a:t>x</a:t>
            </a:r>
            <a:r>
              <a:rPr lang="en-US" dirty="0" smtClean="0"/>
              <a:t>)</a:t>
            </a:r>
            <a:r>
              <a:rPr lang="en-US" i="1" dirty="0" smtClean="0"/>
              <a:t>, </a:t>
            </a:r>
            <a:r>
              <a:rPr lang="en-US" dirty="0" smtClean="0"/>
              <a:t>is a linear function of x.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The linearity means that a one-unit increase in </a:t>
            </a:r>
            <a:r>
              <a:rPr lang="en-US" i="1" dirty="0" smtClean="0"/>
              <a:t>x</a:t>
            </a:r>
            <a:r>
              <a:rPr lang="en-US" dirty="0" smtClean="0"/>
              <a:t> changes the expected value of </a:t>
            </a:r>
            <a:r>
              <a:rPr lang="en-US" i="1" dirty="0" smtClean="0"/>
              <a:t>y</a:t>
            </a:r>
            <a:r>
              <a:rPr lang="en-US" dirty="0" smtClean="0"/>
              <a:t> by the amount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1B7-5A18-48D0-9F85-C860EB8D6D2C}" type="slidenum">
              <a:rPr lang="en-US"/>
              <a:pPr/>
              <a:t>14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9530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model relating a person’s wage to observed education and other unobserved factors.</a:t>
            </a:r>
          </a:p>
          <a:p>
            <a:endParaRPr lang="en-US" dirty="0" smtClean="0"/>
          </a:p>
          <a:p>
            <a:r>
              <a:rPr lang="en-US" dirty="0" smtClean="0"/>
              <a:t>If </a:t>
            </a:r>
            <a:r>
              <a:rPr lang="en-US" u="sng" dirty="0" smtClean="0"/>
              <a:t>wage</a:t>
            </a:r>
            <a:r>
              <a:rPr lang="en-US" dirty="0" smtClean="0"/>
              <a:t> is measured in dollars per hour and </a:t>
            </a:r>
            <a:r>
              <a:rPr lang="en-US" u="sng" dirty="0" err="1" smtClean="0"/>
              <a:t>educ</a:t>
            </a:r>
            <a:r>
              <a:rPr lang="en-US" dirty="0" smtClean="0"/>
              <a:t> is years of education</a:t>
            </a:r>
          </a:p>
          <a:p>
            <a:endParaRPr lang="en-US" dirty="0" smtClean="0"/>
          </a:p>
          <a:p>
            <a:r>
              <a:rPr lang="en-US" dirty="0" smtClean="0"/>
              <a:t>Then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 measures the change in hourly wage </a:t>
            </a:r>
            <a:r>
              <a:rPr lang="en-US" u="sng" dirty="0" smtClean="0"/>
              <a:t>given another year of education</a:t>
            </a:r>
            <a:r>
              <a:rPr lang="en-US" dirty="0" smtClean="0"/>
              <a:t>, holding all other factors fixed.</a:t>
            </a:r>
          </a:p>
          <a:p>
            <a:endParaRPr lang="en-US" dirty="0" smtClean="0"/>
          </a:p>
          <a:p>
            <a:r>
              <a:rPr lang="fr-CA" dirty="0" err="1" smtClean="0"/>
              <a:t>Some</a:t>
            </a:r>
            <a:r>
              <a:rPr lang="fr-CA" dirty="0" smtClean="0"/>
              <a:t> </a:t>
            </a:r>
            <a:r>
              <a:rPr lang="en-US" dirty="0" smtClean="0"/>
              <a:t>of those factors include innate ability, work ethic, and innumerable other things.</a:t>
            </a:r>
          </a:p>
        </p:txBody>
      </p:sp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844824"/>
            <a:ext cx="290515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676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D5497-8F96-40D4-B990-ED7B13510B09}" type="slidenum">
              <a:rPr lang="en-US"/>
              <a:pPr/>
              <a:t>15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Ordinary Least </a:t>
            </a:r>
            <a:r>
              <a:rPr lang="en-US" dirty="0" smtClean="0"/>
              <a:t>Squares</a:t>
            </a:r>
            <a:endParaRPr lang="en-US" dirty="0"/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76436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Basic idea of regression is to </a:t>
            </a:r>
            <a:r>
              <a:rPr lang="en-US" u="sng" dirty="0"/>
              <a:t>estimate the population parameters from a </a:t>
            </a:r>
            <a:r>
              <a:rPr lang="en-US" u="sng" dirty="0" smtClean="0"/>
              <a:t>samp</a:t>
            </a:r>
            <a:r>
              <a:rPr lang="en-US" dirty="0" smtClean="0"/>
              <a:t>le</a:t>
            </a:r>
          </a:p>
          <a:p>
            <a:endParaRPr lang="en-US" dirty="0"/>
          </a:p>
          <a:p>
            <a:r>
              <a:rPr lang="en-US" dirty="0"/>
              <a:t> Let {(</a:t>
            </a:r>
            <a:r>
              <a:rPr lang="en-US" i="1" dirty="0" err="1"/>
              <a:t>x</a:t>
            </a:r>
            <a:r>
              <a:rPr lang="en-US" i="1" baseline="-25000" dirty="0" err="1"/>
              <a:t>i</a:t>
            </a:r>
            <a:r>
              <a:rPr lang="en-US" i="1" dirty="0" err="1"/>
              <a:t>,y</a:t>
            </a:r>
            <a:r>
              <a:rPr lang="en-US" i="1" baseline="-25000" dirty="0" err="1"/>
              <a:t>i</a:t>
            </a:r>
            <a:r>
              <a:rPr lang="en-US" dirty="0"/>
              <a:t>): </a:t>
            </a:r>
            <a:r>
              <a:rPr lang="en-US" i="1" dirty="0"/>
              <a:t>i</a:t>
            </a:r>
            <a:r>
              <a:rPr lang="en-US" dirty="0"/>
              <a:t>=1, …,</a:t>
            </a:r>
            <a:r>
              <a:rPr lang="en-US" i="1" dirty="0"/>
              <a:t>n</a:t>
            </a:r>
            <a:r>
              <a:rPr lang="en-US" dirty="0"/>
              <a:t>} denote a random sample of size </a:t>
            </a:r>
            <a:r>
              <a:rPr lang="en-US" i="1" dirty="0"/>
              <a:t>n</a:t>
            </a:r>
            <a:r>
              <a:rPr lang="en-US" dirty="0"/>
              <a:t> from the </a:t>
            </a:r>
            <a:r>
              <a:rPr lang="en-US" dirty="0" smtClean="0"/>
              <a:t>population</a:t>
            </a:r>
          </a:p>
          <a:p>
            <a:endParaRPr lang="en-US" dirty="0"/>
          </a:p>
          <a:p>
            <a:r>
              <a:rPr lang="en-US" dirty="0"/>
              <a:t>“i” is an </a:t>
            </a:r>
            <a:r>
              <a:rPr lang="en-US" dirty="0" smtClean="0"/>
              <a:t>index. If </a:t>
            </a:r>
            <a:r>
              <a:rPr lang="en-US" dirty="0"/>
              <a:t>we are analyzing people, then this typically refers to the person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For each observation in this sample, it will be the case </a:t>
            </a:r>
            <a:r>
              <a:rPr lang="en-US" dirty="0" smtClean="0"/>
              <a:t>that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i="1" dirty="0" err="1"/>
              <a:t>y</a:t>
            </a:r>
            <a:r>
              <a:rPr lang="en-US" i="1" baseline="-25000" dirty="0" err="1"/>
              <a:t>i</a:t>
            </a:r>
            <a:r>
              <a:rPr lang="en-US" i="1" dirty="0"/>
              <a:t> =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i="1" dirty="0"/>
              <a:t> +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i="1" dirty="0"/>
              <a:t> + </a:t>
            </a:r>
            <a:r>
              <a:rPr lang="en-US" i="1" dirty="0" err="1"/>
              <a:t>u</a:t>
            </a:r>
            <a:r>
              <a:rPr lang="en-US" i="1" baseline="-25000" dirty="0" err="1"/>
              <a:t>i</a:t>
            </a:r>
            <a:endParaRPr lang="en-US" i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5"/>
          <p:cNvSpPr>
            <a:spLocks noChangeShapeType="1"/>
          </p:cNvSpPr>
          <p:nvPr/>
        </p:nvSpPr>
        <p:spPr bwMode="auto">
          <a:xfrm flipV="1">
            <a:off x="835026" y="3197225"/>
            <a:ext cx="523875" cy="24034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lg" len="lg"/>
          </a:ln>
        </p:spPr>
        <p:txBody>
          <a:bodyPr>
            <a:spAutoFit/>
          </a:bodyPr>
          <a:lstStyle/>
          <a:p>
            <a:endParaRPr lang="fr-CA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541338" y="5913438"/>
            <a:ext cx="2360613" cy="7016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Dependent variable</a:t>
            </a:r>
          </a:p>
          <a:p>
            <a:r>
              <a:rPr lang="en-US" sz="2000">
                <a:solidFill>
                  <a:srgbClr val="000000"/>
                </a:solidFill>
              </a:rPr>
              <a:t>Outcome measure</a:t>
            </a:r>
          </a:p>
        </p:txBody>
      </p:sp>
      <p:sp>
        <p:nvSpPr>
          <p:cNvPr id="16388" name="Line 9"/>
          <p:cNvSpPr>
            <a:spLocks noChangeShapeType="1"/>
          </p:cNvSpPr>
          <p:nvPr/>
        </p:nvSpPr>
        <p:spPr bwMode="auto">
          <a:xfrm flipH="1" flipV="1">
            <a:off x="7405688" y="3128962"/>
            <a:ext cx="449263" cy="247173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lg" len="lg"/>
          </a:ln>
        </p:spPr>
        <p:txBody>
          <a:bodyPr wrap="square">
            <a:spAutoFit/>
          </a:bodyPr>
          <a:lstStyle/>
          <a:p>
            <a:endParaRPr lang="fr-CA"/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7020272" y="5715000"/>
            <a:ext cx="1406525" cy="3968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Error Term</a:t>
            </a:r>
          </a:p>
        </p:txBody>
      </p:sp>
      <p:sp>
        <p:nvSpPr>
          <p:cNvPr id="16390" name="Line 11"/>
          <p:cNvSpPr>
            <a:spLocks noChangeShapeType="1"/>
          </p:cNvSpPr>
          <p:nvPr/>
        </p:nvSpPr>
        <p:spPr bwMode="auto">
          <a:xfrm flipV="1">
            <a:off x="3205163" y="3176588"/>
            <a:ext cx="0" cy="1539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lg" len="lg"/>
          </a:ln>
        </p:spPr>
        <p:txBody>
          <a:bodyPr>
            <a:spAutoFit/>
          </a:bodyPr>
          <a:lstStyle/>
          <a:p>
            <a:endParaRPr lang="fr-CA"/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2903538" y="4719638"/>
            <a:ext cx="1208088" cy="3968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Intercept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24288" y="3627438"/>
            <a:ext cx="2895600" cy="1006475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Covariate, RHS variable,</a:t>
            </a:r>
          </a:p>
          <a:p>
            <a:r>
              <a:rPr lang="en-US" sz="2000">
                <a:solidFill>
                  <a:srgbClr val="000000"/>
                </a:solidFill>
              </a:rPr>
              <a:t>Predictor, independent </a:t>
            </a:r>
          </a:p>
          <a:p>
            <a:r>
              <a:rPr lang="en-US" sz="2000">
                <a:solidFill>
                  <a:srgbClr val="000000"/>
                </a:solidFill>
              </a:rPr>
              <a:t>variable</a:t>
            </a:r>
          </a:p>
        </p:txBody>
      </p:sp>
      <p:sp>
        <p:nvSpPr>
          <p:cNvPr id="16393" name="Line 13"/>
          <p:cNvSpPr>
            <a:spLocks noChangeShapeType="1"/>
          </p:cNvSpPr>
          <p:nvPr/>
        </p:nvSpPr>
        <p:spPr bwMode="auto">
          <a:xfrm flipH="1" flipV="1">
            <a:off x="5278438" y="3171825"/>
            <a:ext cx="34925" cy="4397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lg" len="lg"/>
          </a:ln>
        </p:spPr>
        <p:txBody>
          <a:bodyPr>
            <a:spAutoFit/>
          </a:bodyPr>
          <a:lstStyle/>
          <a:p>
            <a:endParaRPr lang="fr-CA"/>
          </a:p>
        </p:txBody>
      </p:sp>
      <p:pic>
        <p:nvPicPr>
          <p:cNvPr id="16394" name="Picture 19" descr="eqn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7738" y="1720850"/>
            <a:ext cx="690721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fld id="{303D5497-8F96-40D4-B990-ED7B13510B09}" type="slidenum">
              <a:rPr lang="en-US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n-US" dirty="0" smtClean="0"/>
              <a:t>Estimator</a:t>
            </a:r>
          </a:p>
        </p:txBody>
      </p:sp>
      <p:sp>
        <p:nvSpPr>
          <p:cNvPr id="24579" name="Content Placeholder 3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343400"/>
          </a:xfrm>
        </p:spPr>
        <p:txBody>
          <a:bodyPr/>
          <a:lstStyle/>
          <a:p>
            <a:r>
              <a:rPr lang="en-US" dirty="0" smtClean="0"/>
              <a:t>A statistic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 that provides information on the parameter of interest (e.g., consumption)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Generated by applying a function to the data</a:t>
            </a:r>
          </a:p>
        </p:txBody>
      </p:sp>
    </p:spTree>
    <p:extLst>
      <p:ext uri="{BB962C8B-B14F-4D97-AF65-F5344CB8AC3E}">
        <p14:creationId xmlns:p14="http://schemas.microsoft.com/office/powerpoint/2010/main" val="7192118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1F3C0-B485-448B-93B5-7EDFF2831FD6}" type="slidenum">
              <a:rPr lang="en-US"/>
              <a:pPr/>
              <a:t>18</a:t>
            </a:fld>
            <a:endParaRPr lang="en-US"/>
          </a:p>
        </p:txBody>
      </p:sp>
      <p:sp>
        <p:nvSpPr>
          <p:cNvPr id="93186" name="Line 2"/>
          <p:cNvSpPr>
            <a:spLocks noChangeShapeType="1"/>
          </p:cNvSpPr>
          <p:nvPr/>
        </p:nvSpPr>
        <p:spPr bwMode="auto">
          <a:xfrm>
            <a:off x="1358900" y="1539875"/>
            <a:ext cx="0" cy="4310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1346200" y="5851525"/>
            <a:ext cx="7367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1358900" y="5360988"/>
            <a:ext cx="12779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V="1">
            <a:off x="2636838" y="5360988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V="1">
            <a:off x="4017963" y="3852863"/>
            <a:ext cx="0" cy="19859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flipH="1">
            <a:off x="1333500" y="3843338"/>
            <a:ext cx="26844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2" name="Line 8"/>
          <p:cNvSpPr>
            <a:spLocks noChangeShapeType="1"/>
          </p:cNvSpPr>
          <p:nvPr/>
        </p:nvSpPr>
        <p:spPr bwMode="auto">
          <a:xfrm flipV="1">
            <a:off x="5410200" y="3581400"/>
            <a:ext cx="0" cy="2243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 flipH="1">
            <a:off x="1346200" y="3568700"/>
            <a:ext cx="4064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 flipV="1">
            <a:off x="6778625" y="2019300"/>
            <a:ext cx="0" cy="3819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 flipV="1">
            <a:off x="1600200" y="2133600"/>
            <a:ext cx="5486400" cy="3733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 flipH="1">
            <a:off x="1346200" y="2035175"/>
            <a:ext cx="54324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197" name="Rectangle 13"/>
          <p:cNvSpPr>
            <a:spLocks noChangeArrowheads="1"/>
          </p:cNvSpPr>
          <p:nvPr/>
        </p:nvSpPr>
        <p:spPr bwMode="auto">
          <a:xfrm>
            <a:off x="6611938" y="1566863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3198" name="Rectangle 14"/>
          <p:cNvSpPr>
            <a:spLocks noChangeArrowheads="1"/>
          </p:cNvSpPr>
          <p:nvPr/>
        </p:nvSpPr>
        <p:spPr bwMode="auto">
          <a:xfrm>
            <a:off x="5245100" y="3125788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3860800" y="3386138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2474913" y="4897438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3201" name="Line 17"/>
          <p:cNvSpPr>
            <a:spLocks noChangeShapeType="1"/>
          </p:cNvSpPr>
          <p:nvPr/>
        </p:nvSpPr>
        <p:spPr bwMode="auto">
          <a:xfrm>
            <a:off x="1285875" y="3578225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02" name="Line 18"/>
          <p:cNvSpPr>
            <a:spLocks noChangeShapeType="1"/>
          </p:cNvSpPr>
          <p:nvPr/>
        </p:nvSpPr>
        <p:spPr bwMode="auto">
          <a:xfrm>
            <a:off x="1285875" y="2039938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03" name="Line 19"/>
          <p:cNvSpPr>
            <a:spLocks noChangeShapeType="1"/>
          </p:cNvSpPr>
          <p:nvPr/>
        </p:nvSpPr>
        <p:spPr bwMode="auto">
          <a:xfrm>
            <a:off x="1285875" y="5359400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>
            <a:off x="1285875" y="3838575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05" name="Rectangle 21"/>
          <p:cNvSpPr>
            <a:spLocks noChangeArrowheads="1"/>
          </p:cNvSpPr>
          <p:nvPr/>
        </p:nvSpPr>
        <p:spPr bwMode="auto">
          <a:xfrm>
            <a:off x="811213" y="1789113"/>
            <a:ext cx="458787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3206" name="Rectangle 22"/>
          <p:cNvSpPr>
            <a:spLocks noChangeArrowheads="1"/>
          </p:cNvSpPr>
          <p:nvPr/>
        </p:nvSpPr>
        <p:spPr bwMode="auto">
          <a:xfrm>
            <a:off x="820738" y="5068888"/>
            <a:ext cx="458787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3207" name="Rectangle 23"/>
          <p:cNvSpPr>
            <a:spLocks noChangeArrowheads="1"/>
          </p:cNvSpPr>
          <p:nvPr/>
        </p:nvSpPr>
        <p:spPr bwMode="auto">
          <a:xfrm>
            <a:off x="801688" y="3606800"/>
            <a:ext cx="458787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3208" name="Rectangle 24"/>
          <p:cNvSpPr>
            <a:spLocks noChangeArrowheads="1"/>
          </p:cNvSpPr>
          <p:nvPr/>
        </p:nvSpPr>
        <p:spPr bwMode="auto">
          <a:xfrm>
            <a:off x="782638" y="3201988"/>
            <a:ext cx="458787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3209" name="Rectangle 25"/>
          <p:cNvSpPr>
            <a:spLocks noChangeArrowheads="1"/>
          </p:cNvSpPr>
          <p:nvPr/>
        </p:nvSpPr>
        <p:spPr bwMode="auto">
          <a:xfrm>
            <a:off x="2436813" y="5819775"/>
            <a:ext cx="458787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3210" name="Rectangle 26"/>
          <p:cNvSpPr>
            <a:spLocks noChangeArrowheads="1"/>
          </p:cNvSpPr>
          <p:nvPr/>
        </p:nvSpPr>
        <p:spPr bwMode="auto">
          <a:xfrm>
            <a:off x="3783013" y="5818188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5178425" y="5837238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3212" name="Rectangle 28"/>
          <p:cNvSpPr>
            <a:spLocks noChangeArrowheads="1"/>
          </p:cNvSpPr>
          <p:nvPr/>
        </p:nvSpPr>
        <p:spPr bwMode="auto">
          <a:xfrm>
            <a:off x="6543675" y="5829300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3213" name="Rectangle 29"/>
          <p:cNvSpPr>
            <a:spLocks noChangeArrowheads="1"/>
          </p:cNvSpPr>
          <p:nvPr/>
        </p:nvSpPr>
        <p:spPr bwMode="auto">
          <a:xfrm>
            <a:off x="5332413" y="3209925"/>
            <a:ext cx="3270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3214" name="Rectangle 30"/>
          <p:cNvSpPr>
            <a:spLocks noChangeArrowheads="1"/>
          </p:cNvSpPr>
          <p:nvPr/>
        </p:nvSpPr>
        <p:spPr bwMode="auto">
          <a:xfrm>
            <a:off x="2590800" y="5029200"/>
            <a:ext cx="3270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4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3215" name="Rectangle 31"/>
          <p:cNvSpPr>
            <a:spLocks noChangeArrowheads="1"/>
          </p:cNvSpPr>
          <p:nvPr/>
        </p:nvSpPr>
        <p:spPr bwMode="auto">
          <a:xfrm>
            <a:off x="3687763" y="3714750"/>
            <a:ext cx="376237" cy="576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93216" name="Rectangle 32"/>
          <p:cNvSpPr>
            <a:spLocks noChangeArrowheads="1"/>
          </p:cNvSpPr>
          <p:nvPr/>
        </p:nvSpPr>
        <p:spPr bwMode="auto">
          <a:xfrm>
            <a:off x="6488113" y="1930400"/>
            <a:ext cx="352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93217" name="Rectangle 33"/>
          <p:cNvSpPr>
            <a:spLocks noChangeArrowheads="1"/>
          </p:cNvSpPr>
          <p:nvPr/>
        </p:nvSpPr>
        <p:spPr bwMode="auto">
          <a:xfrm>
            <a:off x="2792413" y="4840288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3218" name="Rectangle 34"/>
          <p:cNvSpPr>
            <a:spLocks noChangeArrowheads="1"/>
          </p:cNvSpPr>
          <p:nvPr/>
        </p:nvSpPr>
        <p:spPr bwMode="auto">
          <a:xfrm>
            <a:off x="3370263" y="3705225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sz="2800" i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3219" name="Rectangle 35"/>
          <p:cNvSpPr>
            <a:spLocks noChangeArrowheads="1"/>
          </p:cNvSpPr>
          <p:nvPr/>
        </p:nvSpPr>
        <p:spPr bwMode="auto">
          <a:xfrm>
            <a:off x="5505450" y="3146425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sz="2800" i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6170613" y="1973263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  <a:cs typeface="Times New Roman" pitchFamily="18" charset="0"/>
              </a:rPr>
              <a:t>u</a:t>
            </a:r>
            <a:r>
              <a:rPr lang="en-US" sz="2800" i="1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3221" name="Line 37"/>
          <p:cNvSpPr>
            <a:spLocks noChangeShapeType="1"/>
          </p:cNvSpPr>
          <p:nvPr/>
        </p:nvSpPr>
        <p:spPr bwMode="auto">
          <a:xfrm flipV="1">
            <a:off x="2624138" y="5802313"/>
            <a:ext cx="0" cy="96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V="1">
            <a:off x="6767513" y="5794375"/>
            <a:ext cx="0" cy="9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 flipV="1">
            <a:off x="5400675" y="5794375"/>
            <a:ext cx="0" cy="9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24" name="Line 40"/>
          <p:cNvSpPr>
            <a:spLocks noChangeShapeType="1"/>
          </p:cNvSpPr>
          <p:nvPr/>
        </p:nvSpPr>
        <p:spPr bwMode="auto">
          <a:xfrm flipV="1">
            <a:off x="3995738" y="5794375"/>
            <a:ext cx="0" cy="9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3226" name="Rectangle 42"/>
          <p:cNvSpPr>
            <a:spLocks noChangeArrowheads="1"/>
          </p:cNvSpPr>
          <p:nvPr/>
        </p:nvSpPr>
        <p:spPr bwMode="auto">
          <a:xfrm>
            <a:off x="8153400" y="5867400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93227" name="Rectangle 43"/>
          <p:cNvSpPr>
            <a:spLocks noChangeArrowheads="1"/>
          </p:cNvSpPr>
          <p:nvPr/>
        </p:nvSpPr>
        <p:spPr bwMode="auto">
          <a:xfrm>
            <a:off x="990600" y="1371600"/>
            <a:ext cx="338138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533400" y="228600"/>
            <a:ext cx="526939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Population regression </a:t>
            </a:r>
            <a:r>
              <a:rPr lang="en-US" sz="3200" dirty="0" smtClean="0"/>
              <a:t>line and </a:t>
            </a:r>
          </a:p>
          <a:p>
            <a:r>
              <a:rPr lang="en-US" sz="3200" dirty="0" smtClean="0"/>
              <a:t>the </a:t>
            </a:r>
            <a:r>
              <a:rPr lang="en-US" sz="3200" dirty="0"/>
              <a:t>associated error terms</a:t>
            </a:r>
          </a:p>
        </p:txBody>
      </p:sp>
      <p:sp>
        <p:nvSpPr>
          <p:cNvPr id="93230" name="Rectangle 46"/>
          <p:cNvSpPr>
            <a:spLocks noChangeArrowheads="1"/>
          </p:cNvSpPr>
          <p:nvPr/>
        </p:nvSpPr>
        <p:spPr bwMode="auto">
          <a:xfrm>
            <a:off x="6019800" y="1447800"/>
            <a:ext cx="2605088" cy="4730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sz="2800">
                <a:solidFill>
                  <a:schemeClr val="tx1"/>
                </a:solidFill>
              </a:rPr>
              <a:t>E(</a:t>
            </a:r>
            <a:r>
              <a:rPr lang="en-US" sz="2800" i="1">
                <a:solidFill>
                  <a:schemeClr val="tx1"/>
                </a:solidFill>
              </a:rPr>
              <a:t>y|x</a:t>
            </a:r>
            <a:r>
              <a:rPr lang="en-US" sz="2800">
                <a:solidFill>
                  <a:schemeClr val="tx1"/>
                </a:solidFill>
              </a:rPr>
              <a:t>) = </a:t>
            </a:r>
            <a:r>
              <a:rPr lang="en-US" sz="2800" i="1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2800" i="1" baseline="-25000">
                <a:solidFill>
                  <a:schemeClr val="tx1"/>
                </a:solidFill>
              </a:rPr>
              <a:t>0 </a:t>
            </a:r>
            <a:r>
              <a:rPr lang="en-US" sz="2800" i="1">
                <a:solidFill>
                  <a:schemeClr val="tx1"/>
                </a:solidFill>
              </a:rPr>
              <a:t>+ </a:t>
            </a:r>
            <a:r>
              <a:rPr lang="en-US" sz="2800" i="1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  <a:r>
              <a:rPr lang="en-US" sz="2800" i="1">
                <a:solidFill>
                  <a:schemeClr val="tx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1658501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D234-D4B3-4750-BDC5-02FF1F4A6A9F}" type="slidenum">
              <a:rPr lang="en-US"/>
              <a:pPr/>
              <a:t>19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Deriving OLS Estimates</a:t>
            </a:r>
          </a:p>
        </p:txBody>
      </p:sp>
      <p:sp>
        <p:nvSpPr>
          <p:cNvPr id="942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How can we estimate β</a:t>
            </a:r>
            <a:r>
              <a:rPr lang="en-US" baseline="-25000" dirty="0" smtClean="0"/>
              <a:t>0</a:t>
            </a:r>
            <a:r>
              <a:rPr lang="en-US" dirty="0" smtClean="0"/>
              <a:t> and β</a:t>
            </a:r>
            <a:r>
              <a:rPr lang="en-US" baseline="-25000" dirty="0" smtClean="0"/>
              <a:t>1</a:t>
            </a:r>
            <a:r>
              <a:rPr lang="en-US" dirty="0" smtClean="0"/>
              <a:t> from data?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To </a:t>
            </a:r>
            <a:r>
              <a:rPr lang="en-US" dirty="0"/>
              <a:t>derive the OLS estimates we need to realize that our main assumption of E(</a:t>
            </a:r>
            <a:r>
              <a:rPr lang="en-US" i="1" dirty="0" err="1"/>
              <a:t>u</a:t>
            </a:r>
            <a:r>
              <a:rPr lang="en-US" dirty="0" err="1"/>
              <a:t>|</a:t>
            </a:r>
            <a:r>
              <a:rPr lang="en-US" i="1" dirty="0" err="1"/>
              <a:t>x</a:t>
            </a:r>
            <a:r>
              <a:rPr lang="en-US" dirty="0"/>
              <a:t>) = E(</a:t>
            </a:r>
            <a:r>
              <a:rPr lang="en-US" i="1" dirty="0"/>
              <a:t>u</a:t>
            </a:r>
            <a:r>
              <a:rPr lang="en-US" dirty="0"/>
              <a:t>) = 0 also implies that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err="1"/>
              <a:t>Cov</a:t>
            </a:r>
            <a:r>
              <a:rPr lang="en-US" dirty="0"/>
              <a:t>(</a:t>
            </a:r>
            <a:r>
              <a:rPr lang="en-US" i="1" dirty="0" err="1"/>
              <a:t>x,u</a:t>
            </a:r>
            <a:r>
              <a:rPr lang="en-US" dirty="0"/>
              <a:t>) = E(</a:t>
            </a:r>
            <a:r>
              <a:rPr lang="en-US" i="1" dirty="0" err="1"/>
              <a:t>xu</a:t>
            </a:r>
            <a:r>
              <a:rPr lang="en-US" dirty="0"/>
              <a:t>) = 0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Why? Remember from basic probability that </a:t>
            </a:r>
            <a:r>
              <a:rPr lang="en-US" dirty="0" err="1"/>
              <a:t>Cov</a:t>
            </a:r>
            <a:r>
              <a:rPr lang="en-US" dirty="0"/>
              <a:t>(X,Y) = E(XY) – E(X)E(Y)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Outline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Verdana" pitchFamily="34" charset="0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The population linear regression model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The ordinary least squares (OLS) estimator and the sample regression line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Measures of fit of the sample regression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The least squares assumptions</a:t>
            </a:r>
          </a:p>
          <a:p>
            <a:pPr marL="514350" indent="-514350">
              <a:buFont typeface="Verdana" pitchFamily="34" charset="0"/>
              <a:buAutoNum type="arabicPeriod"/>
            </a:pPr>
            <a:r>
              <a:rPr lang="en-US" dirty="0" smtClean="0">
                <a:ea typeface="ＭＳ Ｐゴシック" pitchFamily="34" charset="-128"/>
              </a:rPr>
              <a:t>The sampling distribution of the OLS estimator</a:t>
            </a:r>
          </a:p>
        </p:txBody>
      </p:sp>
      <p:sp>
        <p:nvSpPr>
          <p:cNvPr id="4" name="Rectangle 7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algn="r"/>
            <a:fld id="{A40196EB-CC26-4A2E-B213-34F891959CBD}" type="slidenum">
              <a:rPr lang="en-US" sz="1400">
                <a:solidFill>
                  <a:schemeClr val="tx1"/>
                </a:solidFill>
              </a:rPr>
              <a:pPr algn="r"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4121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A3DE3-75A7-4596-93E6-BBEF20220B91}" type="slidenum">
              <a:rPr lang="en-US"/>
              <a:pPr/>
              <a:t>20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Deriving OLS continued</a:t>
            </a:r>
          </a:p>
        </p:txBody>
      </p:sp>
      <p:sp>
        <p:nvSpPr>
          <p:cNvPr id="952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7632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We can write our </a:t>
            </a:r>
            <a:r>
              <a:rPr lang="en-US" u="sng" dirty="0"/>
              <a:t>2 </a:t>
            </a:r>
            <a:r>
              <a:rPr lang="en-US" u="sng" dirty="0" smtClean="0"/>
              <a:t>restrictions</a:t>
            </a:r>
            <a:r>
              <a:rPr lang="en-US" dirty="0" smtClean="0"/>
              <a:t> (E(</a:t>
            </a:r>
            <a:r>
              <a:rPr lang="en-US" i="1" dirty="0" smtClean="0"/>
              <a:t>u</a:t>
            </a:r>
            <a:r>
              <a:rPr lang="en-US" dirty="0" smtClean="0"/>
              <a:t>) = 0, E(</a:t>
            </a:r>
            <a:r>
              <a:rPr lang="en-US" i="1" dirty="0" err="1" smtClean="0"/>
              <a:t>xu</a:t>
            </a:r>
            <a:r>
              <a:rPr lang="en-US" dirty="0" smtClean="0"/>
              <a:t>) = 0)  </a:t>
            </a:r>
            <a:r>
              <a:rPr lang="en-US" dirty="0"/>
              <a:t>just in terms of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,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dirty="0"/>
              <a:t> and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>
                <a:latin typeface="Symbol" pitchFamily="18" charset="2"/>
              </a:rPr>
              <a:t>1</a:t>
            </a:r>
            <a:r>
              <a:rPr lang="en-US" dirty="0"/>
              <a:t> , since </a:t>
            </a:r>
            <a:r>
              <a:rPr lang="en-US" i="1" dirty="0"/>
              <a:t>u</a:t>
            </a:r>
            <a:r>
              <a:rPr lang="en-US" dirty="0"/>
              <a:t> = </a:t>
            </a:r>
            <a:r>
              <a:rPr lang="en-US" i="1" dirty="0"/>
              <a:t>y –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i="1" dirty="0"/>
              <a:t> –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</a:p>
          <a:p>
            <a:endParaRPr lang="en-US" dirty="0"/>
          </a:p>
          <a:p>
            <a:r>
              <a:rPr lang="en-US" dirty="0"/>
              <a:t> E(</a:t>
            </a:r>
            <a:r>
              <a:rPr lang="en-US" i="1" dirty="0"/>
              <a:t>y –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i="1" dirty="0"/>
              <a:t> –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dirty="0"/>
              <a:t>) = 0</a:t>
            </a:r>
          </a:p>
          <a:p>
            <a:r>
              <a:rPr lang="en-US" dirty="0"/>
              <a:t> E[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y –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i="1" dirty="0"/>
              <a:t> –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dirty="0"/>
              <a:t>)] = 0</a:t>
            </a:r>
          </a:p>
          <a:p>
            <a:endParaRPr lang="en-US" dirty="0"/>
          </a:p>
          <a:p>
            <a:r>
              <a:rPr lang="en-US" dirty="0" smtClean="0"/>
              <a:t>This implies two restrictions on the joint probability distribution of (</a:t>
            </a:r>
            <a:r>
              <a:rPr lang="en-US" i="1" dirty="0" err="1" smtClean="0"/>
              <a:t>x</a:t>
            </a:r>
            <a:r>
              <a:rPr lang="en-US" dirty="0" err="1" smtClean="0"/>
              <a:t>,</a:t>
            </a:r>
            <a:r>
              <a:rPr lang="en-US" i="1" dirty="0" err="1" smtClean="0"/>
              <a:t>y</a:t>
            </a:r>
            <a:r>
              <a:rPr lang="en-US" dirty="0" smtClean="0"/>
              <a:t>) in the population.</a:t>
            </a:r>
            <a:endParaRPr lang="en-US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7B118-D7D0-4D1C-9ED6-66E3655C24BC}" type="slidenum">
              <a:rPr lang="en-US"/>
              <a:pPr/>
              <a:t>21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Derivation of OLS</a:t>
            </a:r>
          </a:p>
        </p:txBody>
      </p:sp>
      <p:sp>
        <p:nvSpPr>
          <p:cNvPr id="972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sample versions are as follows:</a:t>
            </a:r>
          </a:p>
        </p:txBody>
      </p:sp>
      <p:graphicFrame>
        <p:nvGraphicFramePr>
          <p:cNvPr id="972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03648" y="3140968"/>
          <a:ext cx="6096000" cy="2617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3" name="Equation" r:id="rId3" imgW="1638000" imgH="888840" progId="Equation.3">
                  <p:embed/>
                </p:oleObj>
              </mc:Choice>
              <mc:Fallback>
                <p:oleObj name="Equation" r:id="rId3" imgW="1638000" imgH="8888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3140968"/>
                        <a:ext cx="6096000" cy="2617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09D5E-062E-40B1-9A4E-B017F660A929}" type="slidenum">
              <a:rPr lang="en-US"/>
              <a:pPr/>
              <a:t>22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Derivation of OLS</a:t>
            </a:r>
          </a:p>
        </p:txBody>
      </p:sp>
      <p:sp>
        <p:nvSpPr>
          <p:cNvPr id="983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7772400" cy="1447800"/>
          </a:xfrm>
        </p:spPr>
        <p:txBody>
          <a:bodyPr/>
          <a:lstStyle/>
          <a:p>
            <a:r>
              <a:rPr lang="en-US" sz="2800"/>
              <a:t>Given the definition of a sample mean, and properties of summation, we can rewrite the first condition as follows</a:t>
            </a:r>
          </a:p>
        </p:txBody>
      </p:sp>
      <p:graphicFrame>
        <p:nvGraphicFramePr>
          <p:cNvPr id="983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32150" y="3352800"/>
          <a:ext cx="29829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27" name="Equation" r:id="rId3" imgW="838080" imgH="749160" progId="Equation.3">
                  <p:embed/>
                </p:oleObj>
              </mc:Choice>
              <mc:Fallback>
                <p:oleObj name="Equation" r:id="rId3" imgW="838080" imgH="7491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3352800"/>
                        <a:ext cx="2982913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23EF-B95C-43E5-808B-E656C69701CB}" type="slidenum">
              <a:rPr lang="en-US"/>
              <a:pPr/>
              <a:t>23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Derivation of OLS</a:t>
            </a:r>
          </a:p>
        </p:txBody>
      </p:sp>
      <p:graphicFrame>
        <p:nvGraphicFramePr>
          <p:cNvPr id="9933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500188" y="1905000"/>
          <a:ext cx="6448425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0" name="Equation" r:id="rId3" imgW="2070000" imgH="1320480" progId="Equation.3">
                  <p:embed/>
                </p:oleObj>
              </mc:Choice>
              <mc:Fallback>
                <p:oleObj name="Equation" r:id="rId3" imgW="2070000" imgH="1320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905000"/>
                        <a:ext cx="6448425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7F08-EEEE-4A18-8BA4-599F5C182267}" type="slidenum">
              <a:rPr lang="en-US"/>
              <a:pPr/>
              <a:t>24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the OLS estimated slope is</a:t>
            </a:r>
          </a:p>
        </p:txBody>
      </p:sp>
      <p:graphicFrame>
        <p:nvGraphicFramePr>
          <p:cNvPr id="100355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79600" y="1905000"/>
          <a:ext cx="5688013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4" name="Equation" r:id="rId3" imgW="1790640" imgH="1295280" progId="Equation.3">
                  <p:embed/>
                </p:oleObj>
              </mc:Choice>
              <mc:Fallback>
                <p:oleObj name="Equation" r:id="rId3" imgW="1790640" imgH="1295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1905000"/>
                        <a:ext cx="5688013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97F08-EEEE-4A18-8BA4-599F5C182267}" type="slidenum">
              <a:rPr lang="en-US"/>
              <a:pPr/>
              <a:t>25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OLS: Predicted value and residual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576" y="1844825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- Once we have determined the OLS intercept and slope estimates, we form the OLS regression line:</a:t>
            </a:r>
            <a:endParaRPr lang="fr-CA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6384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852936"/>
            <a:ext cx="2165303" cy="65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83568" y="3573016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- The notation </a:t>
            </a:r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</a:rPr>
              <a:t>yˆ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, read as “</a:t>
            </a:r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</a:rPr>
              <a:t>y hat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,” denotes that the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</a:rPr>
              <a:t>predicted values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are estimates.</a:t>
            </a: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fr-CA" sz="2400" dirty="0" smtClean="0">
                <a:solidFill>
                  <a:schemeClr val="tx1">
                    <a:lumMod val="50000"/>
                  </a:schemeClr>
                </a:solidFill>
              </a:rPr>
              <a:t>- There </a:t>
            </a:r>
            <a:r>
              <a:rPr lang="fr-CA" sz="240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fr-CA" sz="2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a </a:t>
            </a:r>
            <a:r>
              <a:rPr lang="en-US" sz="2400" u="sng" dirty="0" smtClean="0">
                <a:solidFill>
                  <a:schemeClr val="tx1">
                    <a:lumMod val="50000"/>
                  </a:schemeClr>
                </a:solidFill>
              </a:rPr>
              <a:t>predicted value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for each observation in the sample. </a:t>
            </a: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- The intercept, </a:t>
            </a:r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  <a:latin typeface="Symbol" pitchFamily="18" charset="2"/>
              </a:rPr>
              <a:t>b</a:t>
            </a:r>
            <a:r>
              <a:rPr lang="en-US" sz="2400" i="1" baseline="-25000" dirty="0" smtClean="0">
                <a:solidFill>
                  <a:schemeClr val="tx1">
                    <a:lumMod val="50000"/>
                  </a:schemeClr>
                </a:solidFill>
              </a:rPr>
              <a:t>0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, is the predicted value of </a:t>
            </a:r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</a:rPr>
              <a:t>y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when </a:t>
            </a:r>
            <a:r>
              <a:rPr lang="en-US" sz="2400" i="1" dirty="0" smtClean="0">
                <a:solidFill>
                  <a:schemeClr val="tx1">
                    <a:lumMod val="50000"/>
                  </a:schemeClr>
                </a:solidFill>
              </a:rPr>
              <a:t>x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= 0.</a:t>
            </a:r>
          </a:p>
          <a:p>
            <a:endParaRPr lang="en-US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- The </a:t>
            </a:r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residual 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for observation </a:t>
            </a:r>
            <a:r>
              <a:rPr lang="en-US" sz="2400" i="1" dirty="0" err="1" smtClean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 is :  </a:t>
            </a:r>
            <a:endParaRPr lang="fr-CA" sz="2400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165304"/>
            <a:ext cx="270030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5122A-74F4-41A9-8D22-89FFF2E25D99}" type="slidenum">
              <a:rPr lang="en-US"/>
              <a:pPr/>
              <a:t>26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OLS slope estimate</a:t>
            </a:r>
          </a:p>
        </p:txBody>
      </p:sp>
      <p:sp>
        <p:nvSpPr>
          <p:cNvPr id="1013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 The slope estimate is </a:t>
            </a:r>
            <a:r>
              <a:rPr lang="en-US" u="sng" dirty="0"/>
              <a:t>the sample covariance</a:t>
            </a:r>
            <a:r>
              <a:rPr lang="en-US" dirty="0"/>
              <a:t> between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divided by </a:t>
            </a:r>
            <a:r>
              <a:rPr lang="en-US" u="sng" dirty="0"/>
              <a:t>the sample variance of </a:t>
            </a:r>
            <a:r>
              <a:rPr lang="en-US" i="1" u="sng" dirty="0" smtClean="0"/>
              <a:t>x</a:t>
            </a:r>
          </a:p>
          <a:p>
            <a:pPr>
              <a:lnSpc>
                <a:spcPct val="90000"/>
              </a:lnSpc>
            </a:pPr>
            <a:endParaRPr lang="en-US" u="sng" dirty="0"/>
          </a:p>
          <a:p>
            <a:pPr>
              <a:lnSpc>
                <a:spcPct val="90000"/>
              </a:lnSpc>
            </a:pPr>
            <a:r>
              <a:rPr lang="en-US" dirty="0"/>
              <a:t> If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are positively correlated, the slope will be </a:t>
            </a:r>
            <a:r>
              <a:rPr lang="en-US" dirty="0" smtClean="0"/>
              <a:t>positive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 If </a:t>
            </a:r>
            <a:r>
              <a:rPr lang="en-US" i="1" dirty="0"/>
              <a:t>x</a:t>
            </a:r>
            <a:r>
              <a:rPr lang="en-US" dirty="0"/>
              <a:t> and </a:t>
            </a:r>
            <a:r>
              <a:rPr lang="en-US" i="1" dirty="0"/>
              <a:t>y</a:t>
            </a:r>
            <a:r>
              <a:rPr lang="en-US" dirty="0"/>
              <a:t> are negatively correlated, the slope will be </a:t>
            </a:r>
            <a:r>
              <a:rPr lang="en-US" dirty="0" smtClean="0"/>
              <a:t>negative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3EB50-9178-47F7-812D-E7CF0D035A64}" type="slidenum">
              <a:rPr lang="en-US"/>
              <a:pPr/>
              <a:t>27</a:t>
            </a:fld>
            <a:endParaRPr lang="en-US"/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</a:t>
            </a:r>
            <a:r>
              <a:rPr lang="en-US" dirty="0" smtClean="0"/>
              <a:t>on OLS</a:t>
            </a:r>
            <a:endParaRPr lang="en-US" dirty="0"/>
          </a:p>
        </p:txBody>
      </p:sp>
      <p:sp>
        <p:nvSpPr>
          <p:cNvPr id="921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Intuitively, </a:t>
            </a:r>
            <a:r>
              <a:rPr lang="en-US" u="sng" dirty="0"/>
              <a:t>OLS is fitting a line through the sample points</a:t>
            </a:r>
            <a:r>
              <a:rPr lang="en-US" dirty="0"/>
              <a:t> such that the sum of squared </a:t>
            </a:r>
            <a:r>
              <a:rPr lang="en-US" dirty="0" smtClean="0"/>
              <a:t>residuals (error term) </a:t>
            </a:r>
            <a:r>
              <a:rPr lang="en-US" dirty="0"/>
              <a:t>is as small as possible, hence the term least </a:t>
            </a:r>
            <a:r>
              <a:rPr lang="en-US" dirty="0" smtClean="0"/>
              <a:t>squares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u="sng" dirty="0"/>
              <a:t>The residual, </a:t>
            </a:r>
            <a:r>
              <a:rPr lang="en-US" i="1" u="sng" dirty="0">
                <a:cs typeface="Times New Roman" pitchFamily="18" charset="0"/>
              </a:rPr>
              <a:t>û</a:t>
            </a:r>
            <a:r>
              <a:rPr lang="en-US" u="sng" dirty="0">
                <a:cs typeface="Times New Roman" pitchFamily="18" charset="0"/>
              </a:rPr>
              <a:t>,</a:t>
            </a:r>
            <a:r>
              <a:rPr lang="en-US" dirty="0">
                <a:cs typeface="Times New Roman" pitchFamily="18" charset="0"/>
              </a:rPr>
              <a:t> is an </a:t>
            </a:r>
            <a:r>
              <a:rPr lang="en-US" b="1" dirty="0">
                <a:cs typeface="Times New Roman" pitchFamily="18" charset="0"/>
              </a:rPr>
              <a:t>estimate of the error term, u,</a:t>
            </a:r>
            <a:r>
              <a:rPr lang="en-US" dirty="0">
                <a:cs typeface="Times New Roman" pitchFamily="18" charset="0"/>
              </a:rPr>
              <a:t> and is the difference between the fitted line (sample regression function) and the sample </a:t>
            </a:r>
            <a:r>
              <a:rPr lang="en-US" dirty="0" smtClean="0">
                <a:cs typeface="Times New Roman" pitchFamily="18" charset="0"/>
              </a:rPr>
              <a:t>point: 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5445224"/>
            <a:ext cx="324036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979A2-E443-4033-9A11-5400A1AFB780}" type="slidenum">
              <a:rPr lang="en-US"/>
              <a:pPr/>
              <a:t>28</a:t>
            </a:fld>
            <a:endParaRPr lang="en-US"/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1358900" y="1539875"/>
            <a:ext cx="0" cy="4310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1346200" y="5851525"/>
            <a:ext cx="73675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1358900" y="5360988"/>
            <a:ext cx="12779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V="1">
            <a:off x="2636838" y="5360988"/>
            <a:ext cx="0" cy="49053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3" name="Line 7"/>
          <p:cNvSpPr>
            <a:spLocks noChangeShapeType="1"/>
          </p:cNvSpPr>
          <p:nvPr/>
        </p:nvSpPr>
        <p:spPr bwMode="auto">
          <a:xfrm flipV="1">
            <a:off x="4017963" y="3852863"/>
            <a:ext cx="0" cy="1985962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 flipH="1">
            <a:off x="1333500" y="3843338"/>
            <a:ext cx="26844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5" name="Line 9"/>
          <p:cNvSpPr>
            <a:spLocks noChangeShapeType="1"/>
          </p:cNvSpPr>
          <p:nvPr/>
        </p:nvSpPr>
        <p:spPr bwMode="auto">
          <a:xfrm flipV="1">
            <a:off x="5410200" y="3581400"/>
            <a:ext cx="0" cy="224313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6" name="Line 10"/>
          <p:cNvSpPr>
            <a:spLocks noChangeShapeType="1"/>
          </p:cNvSpPr>
          <p:nvPr/>
        </p:nvSpPr>
        <p:spPr bwMode="auto">
          <a:xfrm flipH="1">
            <a:off x="1346200" y="3568700"/>
            <a:ext cx="40640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7" name="Line 11"/>
          <p:cNvSpPr>
            <a:spLocks noChangeShapeType="1"/>
          </p:cNvSpPr>
          <p:nvPr/>
        </p:nvSpPr>
        <p:spPr bwMode="auto">
          <a:xfrm flipV="1">
            <a:off x="6778625" y="2019300"/>
            <a:ext cx="0" cy="38195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8" name="Line 12"/>
          <p:cNvSpPr>
            <a:spLocks noChangeShapeType="1"/>
          </p:cNvSpPr>
          <p:nvPr/>
        </p:nvSpPr>
        <p:spPr bwMode="auto">
          <a:xfrm flipV="1">
            <a:off x="1371600" y="2362200"/>
            <a:ext cx="5562600" cy="3309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 flipH="1">
            <a:off x="1346200" y="2035175"/>
            <a:ext cx="543242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50" name="Rectangle 14"/>
          <p:cNvSpPr>
            <a:spLocks noChangeArrowheads="1"/>
          </p:cNvSpPr>
          <p:nvPr/>
        </p:nvSpPr>
        <p:spPr bwMode="auto">
          <a:xfrm>
            <a:off x="6611938" y="1566863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1151" name="Rectangle 15"/>
          <p:cNvSpPr>
            <a:spLocks noChangeArrowheads="1"/>
          </p:cNvSpPr>
          <p:nvPr/>
        </p:nvSpPr>
        <p:spPr bwMode="auto">
          <a:xfrm>
            <a:off x="5245100" y="3125788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1152" name="Rectangle 16"/>
          <p:cNvSpPr>
            <a:spLocks noChangeArrowheads="1"/>
          </p:cNvSpPr>
          <p:nvPr/>
        </p:nvSpPr>
        <p:spPr bwMode="auto">
          <a:xfrm>
            <a:off x="3860800" y="3386138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2474913" y="4897438"/>
            <a:ext cx="307975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4000" b="1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1154" name="Line 18"/>
          <p:cNvSpPr>
            <a:spLocks noChangeShapeType="1"/>
          </p:cNvSpPr>
          <p:nvPr/>
        </p:nvSpPr>
        <p:spPr bwMode="auto">
          <a:xfrm>
            <a:off x="1285875" y="3578225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55" name="Line 19"/>
          <p:cNvSpPr>
            <a:spLocks noChangeShapeType="1"/>
          </p:cNvSpPr>
          <p:nvPr/>
        </p:nvSpPr>
        <p:spPr bwMode="auto">
          <a:xfrm>
            <a:off x="1285875" y="2039938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>
            <a:off x="1285875" y="5359400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1285875" y="3838575"/>
            <a:ext cx="144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58" name="Rectangle 22"/>
          <p:cNvSpPr>
            <a:spLocks noChangeArrowheads="1"/>
          </p:cNvSpPr>
          <p:nvPr/>
        </p:nvSpPr>
        <p:spPr bwMode="auto">
          <a:xfrm>
            <a:off x="811213" y="1789113"/>
            <a:ext cx="458787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1159" name="Rectangle 23"/>
          <p:cNvSpPr>
            <a:spLocks noChangeArrowheads="1"/>
          </p:cNvSpPr>
          <p:nvPr/>
        </p:nvSpPr>
        <p:spPr bwMode="auto">
          <a:xfrm>
            <a:off x="820738" y="5068888"/>
            <a:ext cx="458787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160" name="Rectangle 24"/>
          <p:cNvSpPr>
            <a:spLocks noChangeArrowheads="1"/>
          </p:cNvSpPr>
          <p:nvPr/>
        </p:nvSpPr>
        <p:spPr bwMode="auto">
          <a:xfrm>
            <a:off x="801688" y="3606800"/>
            <a:ext cx="458787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161" name="Rectangle 25"/>
          <p:cNvSpPr>
            <a:spLocks noChangeArrowheads="1"/>
          </p:cNvSpPr>
          <p:nvPr/>
        </p:nvSpPr>
        <p:spPr bwMode="auto">
          <a:xfrm>
            <a:off x="782638" y="3201988"/>
            <a:ext cx="458787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  <a:r>
              <a:rPr lang="en-US" sz="2800" i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1162" name="Rectangle 26"/>
          <p:cNvSpPr>
            <a:spLocks noChangeArrowheads="1"/>
          </p:cNvSpPr>
          <p:nvPr/>
        </p:nvSpPr>
        <p:spPr bwMode="auto">
          <a:xfrm>
            <a:off x="2436813" y="5819775"/>
            <a:ext cx="458787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3783013" y="5818188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164" name="Rectangle 28"/>
          <p:cNvSpPr>
            <a:spLocks noChangeArrowheads="1"/>
          </p:cNvSpPr>
          <p:nvPr/>
        </p:nvSpPr>
        <p:spPr bwMode="auto">
          <a:xfrm>
            <a:off x="5178425" y="5837238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1165" name="Rectangle 29"/>
          <p:cNvSpPr>
            <a:spLocks noChangeArrowheads="1"/>
          </p:cNvSpPr>
          <p:nvPr/>
        </p:nvSpPr>
        <p:spPr bwMode="auto">
          <a:xfrm>
            <a:off x="6543675" y="5829300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  <a:r>
              <a:rPr lang="en-US" sz="2800" i="1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1166" name="Rectangle 30"/>
          <p:cNvSpPr>
            <a:spLocks noChangeArrowheads="1"/>
          </p:cNvSpPr>
          <p:nvPr/>
        </p:nvSpPr>
        <p:spPr bwMode="auto">
          <a:xfrm>
            <a:off x="5332413" y="3209925"/>
            <a:ext cx="352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2514600" y="4876800"/>
            <a:ext cx="376238" cy="576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2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3687763" y="3714750"/>
            <a:ext cx="352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dirty="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91169" name="Rectangle 33"/>
          <p:cNvSpPr>
            <a:spLocks noChangeArrowheads="1"/>
          </p:cNvSpPr>
          <p:nvPr/>
        </p:nvSpPr>
        <p:spPr bwMode="auto">
          <a:xfrm>
            <a:off x="6477000" y="1905000"/>
            <a:ext cx="400050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3600">
                <a:solidFill>
                  <a:schemeClr val="tx1"/>
                </a:solidFill>
              </a:rPr>
              <a:t>{</a:t>
            </a:r>
          </a:p>
        </p:txBody>
      </p:sp>
      <p:sp>
        <p:nvSpPr>
          <p:cNvPr id="91170" name="Rectangle 34"/>
          <p:cNvSpPr>
            <a:spLocks noChangeArrowheads="1"/>
          </p:cNvSpPr>
          <p:nvPr/>
        </p:nvSpPr>
        <p:spPr bwMode="auto">
          <a:xfrm>
            <a:off x="2792413" y="4840288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  <a:cs typeface="Times New Roman" pitchFamily="18" charset="0"/>
              </a:rPr>
              <a:t>û</a:t>
            </a:r>
            <a:r>
              <a:rPr lang="en-US" sz="2800" i="1" baseline="-250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91171" name="Rectangle 35"/>
          <p:cNvSpPr>
            <a:spLocks noChangeArrowheads="1"/>
          </p:cNvSpPr>
          <p:nvPr/>
        </p:nvSpPr>
        <p:spPr bwMode="auto">
          <a:xfrm>
            <a:off x="3370263" y="3705225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 dirty="0">
                <a:solidFill>
                  <a:schemeClr val="tx1"/>
                </a:solidFill>
                <a:cs typeface="Times New Roman" pitchFamily="18" charset="0"/>
              </a:rPr>
              <a:t>û</a:t>
            </a:r>
            <a:r>
              <a:rPr lang="en-US" sz="2800" i="1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5638800" y="3200400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  <a:cs typeface="Times New Roman" pitchFamily="18" charset="0"/>
              </a:rPr>
              <a:t>û</a:t>
            </a:r>
            <a:r>
              <a:rPr lang="en-US" sz="2800" i="1" baseline="-250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6170613" y="1973263"/>
            <a:ext cx="479425" cy="5159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  <a:cs typeface="Times New Roman" pitchFamily="18" charset="0"/>
              </a:rPr>
              <a:t>û</a:t>
            </a:r>
            <a:r>
              <a:rPr lang="en-US" sz="2800" i="1" baseline="-250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91174" name="Line 38"/>
          <p:cNvSpPr>
            <a:spLocks noChangeShapeType="1"/>
          </p:cNvSpPr>
          <p:nvPr/>
        </p:nvSpPr>
        <p:spPr bwMode="auto">
          <a:xfrm flipV="1">
            <a:off x="2624138" y="5802313"/>
            <a:ext cx="0" cy="96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75" name="Line 39"/>
          <p:cNvSpPr>
            <a:spLocks noChangeShapeType="1"/>
          </p:cNvSpPr>
          <p:nvPr/>
        </p:nvSpPr>
        <p:spPr bwMode="auto">
          <a:xfrm flipV="1">
            <a:off x="6767513" y="5794375"/>
            <a:ext cx="0" cy="9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 flipV="1">
            <a:off x="5400675" y="5794375"/>
            <a:ext cx="0" cy="9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77" name="Line 41"/>
          <p:cNvSpPr>
            <a:spLocks noChangeShapeType="1"/>
          </p:cNvSpPr>
          <p:nvPr/>
        </p:nvSpPr>
        <p:spPr bwMode="auto">
          <a:xfrm flipV="1">
            <a:off x="3995738" y="5794375"/>
            <a:ext cx="0" cy="968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A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8153400" y="5867400"/>
            <a:ext cx="479425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91180" name="Rectangle 44"/>
          <p:cNvSpPr>
            <a:spLocks noChangeArrowheads="1"/>
          </p:cNvSpPr>
          <p:nvPr/>
        </p:nvSpPr>
        <p:spPr bwMode="auto">
          <a:xfrm>
            <a:off x="990600" y="1371600"/>
            <a:ext cx="338138" cy="5159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800" i="1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91182" name="Text Box 46"/>
          <p:cNvSpPr txBox="1">
            <a:spLocks noChangeArrowheads="1"/>
          </p:cNvSpPr>
          <p:nvPr/>
        </p:nvSpPr>
        <p:spPr bwMode="auto">
          <a:xfrm>
            <a:off x="533400" y="228600"/>
            <a:ext cx="71183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/>
              <a:t>Sample regression line, sample data points</a:t>
            </a:r>
          </a:p>
          <a:p>
            <a:r>
              <a:rPr lang="en-US" sz="3200" dirty="0"/>
              <a:t>and the associated estimated error terms</a:t>
            </a:r>
          </a:p>
        </p:txBody>
      </p:sp>
      <p:graphicFrame>
        <p:nvGraphicFramePr>
          <p:cNvPr id="91183" name="Object 47"/>
          <p:cNvGraphicFramePr>
            <a:graphicFrameLocks noChangeAspect="1"/>
          </p:cNvGraphicFramePr>
          <p:nvPr/>
        </p:nvGraphicFramePr>
        <p:xfrm>
          <a:off x="6781800" y="2590800"/>
          <a:ext cx="19050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202" name="Equation" r:id="rId3" imgW="799920" imgH="253800" progId="Equation.3">
                  <p:embed/>
                </p:oleObj>
              </mc:Choice>
              <mc:Fallback>
                <p:oleObj name="Equation" r:id="rId3" imgW="799920" imgH="253800" progId="Equation.3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590800"/>
                        <a:ext cx="1905000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29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Population regression line and sample regression line</a:t>
            </a:r>
            <a:endParaRPr lang="en-US" sz="3200" dirty="0"/>
          </a:p>
        </p:txBody>
      </p:sp>
      <p:pic>
        <p:nvPicPr>
          <p:cNvPr id="165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700808"/>
            <a:ext cx="5144616" cy="4578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The Linear Regression </a:t>
            </a:r>
            <a:r>
              <a:rPr lang="en-US" dirty="0" smtClean="0">
                <a:ea typeface="ＭＳ Ｐゴシック" pitchFamily="34" charset="-128"/>
              </a:rPr>
              <a:t>Model</a:t>
            </a:r>
          </a:p>
        </p:txBody>
      </p:sp>
      <p:sp>
        <p:nvSpPr>
          <p:cNvPr id="12186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Establish a </a:t>
            </a:r>
            <a:r>
              <a:rPr lang="en-US" b="1" dirty="0" smtClean="0">
                <a:ea typeface="ＭＳ Ｐゴシック" pitchFamily="34" charset="-128"/>
              </a:rPr>
              <a:t>causal relationship</a:t>
            </a:r>
            <a:r>
              <a:rPr lang="en-US" dirty="0" smtClean="0">
                <a:ea typeface="ＭＳ Ｐゴシック" pitchFamily="34" charset="-128"/>
              </a:rPr>
              <a:t>: </a:t>
            </a:r>
          </a:p>
          <a:p>
            <a:pPr>
              <a:lnSpc>
                <a:spcPct val="160000"/>
              </a:lnSpc>
              <a:buFontTx/>
              <a:buNone/>
            </a:pPr>
            <a:r>
              <a:rPr lang="en-US" dirty="0" smtClean="0">
                <a:ea typeface="ＭＳ Ｐゴシック" pitchFamily="34" charset="-128"/>
              </a:rPr>
              <a:t>	</a:t>
            </a:r>
            <a:r>
              <a:rPr lang="en-US" sz="2400" i="1" dirty="0" smtClean="0">
                <a:ea typeface="ＭＳ Ｐゴシック" pitchFamily="34" charset="-128"/>
              </a:rPr>
              <a:t>Test Score</a:t>
            </a:r>
            <a:r>
              <a:rPr lang="en-US" sz="2400" dirty="0" smtClean="0">
                <a:ea typeface="ＭＳ Ｐゴシック" pitchFamily="34" charset="-128"/>
              </a:rPr>
              <a:t> = </a:t>
            </a:r>
            <a:r>
              <a:rPr lang="en-US" sz="2400" i="1" dirty="0" smtClean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en-US" sz="2400" baseline="-25000" dirty="0" smtClean="0">
                <a:ea typeface="ＭＳ Ｐゴシック" pitchFamily="34" charset="-128"/>
              </a:rPr>
              <a:t>0</a:t>
            </a:r>
            <a:r>
              <a:rPr lang="en-US" sz="2400" dirty="0" smtClean="0">
                <a:ea typeface="ＭＳ Ｐゴシック" pitchFamily="34" charset="-128"/>
              </a:rPr>
              <a:t> + </a:t>
            </a:r>
            <a:r>
              <a:rPr lang="en-US" sz="2400" i="1" dirty="0" smtClean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en-US" sz="2400" baseline="-25000" dirty="0" smtClean="0">
                <a:ea typeface="ＭＳ Ｐゴシック" pitchFamily="34" charset="-128"/>
              </a:rPr>
              <a:t>1</a:t>
            </a:r>
            <a:r>
              <a:rPr lang="en-US" sz="2400" i="1" dirty="0" smtClean="0">
                <a:ea typeface="ＭＳ Ｐゴシック" pitchFamily="34" charset="-128"/>
              </a:rPr>
              <a:t>Number of handouts</a:t>
            </a:r>
            <a:endParaRPr lang="en-US" sz="2400" dirty="0" smtClean="0">
              <a:ea typeface="ＭＳ Ｐゴシック" pitchFamily="34" charset="-128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i="1" dirty="0" smtClean="0">
                <a:ea typeface="ＭＳ Ｐゴシック" pitchFamily="34" charset="-128"/>
                <a:sym typeface="Symbol" pitchFamily="18" charset="2"/>
              </a:rPr>
              <a:t>	β</a:t>
            </a:r>
            <a:r>
              <a:rPr lang="en-US" sz="2400" baseline="-25000" dirty="0" smtClean="0">
                <a:ea typeface="ＭＳ Ｐゴシック" pitchFamily="34" charset="-128"/>
              </a:rPr>
              <a:t>1</a:t>
            </a:r>
            <a:r>
              <a:rPr lang="en-US" sz="2400" dirty="0" smtClean="0">
                <a:ea typeface="ＭＳ Ｐゴシック" pitchFamily="34" charset="-128"/>
              </a:rPr>
              <a:t> = slope of population regression line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 smtClean="0">
                <a:ea typeface="ＭＳ Ｐゴシック" pitchFamily="34" charset="-128"/>
              </a:rPr>
              <a:t>	=  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en-US" sz="2400" dirty="0" smtClean="0">
                <a:ea typeface="ＭＳ Ｐゴシック" pitchFamily="34" charset="-128"/>
              </a:rPr>
              <a:t>	= change in test score for a unit change in </a:t>
            </a:r>
            <a:r>
              <a:rPr lang="en-US" sz="2400" i="1" dirty="0" smtClean="0">
                <a:ea typeface="ＭＳ Ｐゴシック" pitchFamily="34" charset="-128"/>
              </a:rPr>
              <a:t>Handouts</a:t>
            </a:r>
            <a:endParaRPr lang="en-US" sz="2400" dirty="0" smtClean="0">
              <a:ea typeface="ＭＳ Ｐゴシック" pitchFamily="34" charset="-128"/>
            </a:endParaRPr>
          </a:p>
          <a:p>
            <a:r>
              <a:rPr lang="en-US" sz="2400" i="1" dirty="0" smtClean="0">
                <a:ea typeface="ＭＳ Ｐゴシック" pitchFamily="34" charset="-128"/>
              </a:rPr>
              <a:t>Why are </a:t>
            </a:r>
            <a:r>
              <a:rPr lang="en-US" sz="2400" i="1" dirty="0" smtClean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en-US" sz="2400" baseline="-25000" dirty="0" smtClean="0">
                <a:ea typeface="ＭＳ Ｐゴシック" pitchFamily="34" charset="-128"/>
              </a:rPr>
              <a:t>0</a:t>
            </a:r>
            <a:r>
              <a:rPr lang="en-US" sz="2400" i="1" dirty="0" smtClean="0">
                <a:ea typeface="ＭＳ Ｐゴシック" pitchFamily="34" charset="-128"/>
              </a:rPr>
              <a:t> and </a:t>
            </a:r>
            <a:r>
              <a:rPr lang="en-US" sz="2400" i="1" dirty="0" smtClean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en-US" sz="2400" baseline="-25000" dirty="0" smtClean="0">
                <a:ea typeface="ＭＳ Ｐゴシック" pitchFamily="34" charset="-128"/>
              </a:rPr>
              <a:t>1</a:t>
            </a:r>
            <a:r>
              <a:rPr lang="en-US" sz="2400" i="1" dirty="0" smtClean="0">
                <a:ea typeface="ＭＳ Ｐゴシック" pitchFamily="34" charset="-128"/>
              </a:rPr>
              <a:t> “population” parameters</a:t>
            </a:r>
            <a:r>
              <a:rPr lang="en-US" sz="2400" dirty="0" smtClean="0">
                <a:ea typeface="ＭＳ Ｐゴシック" pitchFamily="34" charset="-128"/>
              </a:rPr>
              <a:t>?</a:t>
            </a:r>
          </a:p>
          <a:p>
            <a:r>
              <a:rPr lang="en-US" sz="2400" dirty="0" smtClean="0">
                <a:ea typeface="ＭＳ Ｐゴシック" pitchFamily="34" charset="-128"/>
              </a:rPr>
              <a:t>We would like to know the population value of </a:t>
            </a:r>
            <a:r>
              <a:rPr lang="en-US" sz="2400" i="1" dirty="0" smtClean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en-US" sz="2400" baseline="-25000" dirty="0" smtClean="0">
                <a:ea typeface="ＭＳ Ｐゴシック" pitchFamily="34" charset="-128"/>
              </a:rPr>
              <a:t>1</a:t>
            </a:r>
            <a:r>
              <a:rPr lang="en-US" sz="2400" dirty="0" smtClean="0">
                <a:ea typeface="ＭＳ Ｐゴシック" pitchFamily="34" charset="-128"/>
              </a:rPr>
              <a:t>.</a:t>
            </a:r>
          </a:p>
          <a:p>
            <a:r>
              <a:rPr lang="en-US" sz="2400" dirty="0" smtClean="0">
                <a:ea typeface="ＭＳ Ｐゴシック" pitchFamily="34" charset="-128"/>
              </a:rPr>
              <a:t>We don’t know </a:t>
            </a:r>
            <a:r>
              <a:rPr lang="en-US" sz="2400" i="1" dirty="0" smtClean="0">
                <a:ea typeface="ＭＳ Ｐゴシック" pitchFamily="34" charset="-128"/>
                <a:sym typeface="Symbol" pitchFamily="18" charset="2"/>
              </a:rPr>
              <a:t>β</a:t>
            </a:r>
            <a:r>
              <a:rPr lang="en-US" sz="2400" baseline="-25000" dirty="0" smtClean="0">
                <a:ea typeface="ＭＳ Ｐゴシック" pitchFamily="34" charset="-128"/>
              </a:rPr>
              <a:t>1</a:t>
            </a:r>
            <a:r>
              <a:rPr lang="en-US" sz="2400" dirty="0" smtClean="0">
                <a:ea typeface="ＭＳ Ｐゴシック" pitchFamily="34" charset="-128"/>
              </a:rPr>
              <a:t>, so must estimate it using data.</a:t>
            </a: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121858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949089"/>
              </p:ext>
            </p:extLst>
          </p:nvPr>
        </p:nvGraphicFramePr>
        <p:xfrm>
          <a:off x="1614488" y="3806825"/>
          <a:ext cx="1511300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9" name="Equation" r:id="rId3" imgW="1638000" imgH="787320" progId="Equation.DSMT4">
                  <p:embed/>
                </p:oleObj>
              </mc:Choice>
              <mc:Fallback>
                <p:oleObj name="Equation" r:id="rId3" imgW="163800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3806825"/>
                        <a:ext cx="1511300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algn="r"/>
            <a:fld id="{A40196EB-CC26-4A2E-B213-34F891959CBD}" type="slidenum">
              <a:rPr lang="en-US" sz="1400">
                <a:solidFill>
                  <a:schemeClr val="tx1"/>
                </a:solidFill>
              </a:rPr>
              <a:pPr algn="r"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93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30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 Note on </a:t>
            </a:r>
            <a:r>
              <a:rPr lang="fr-CA" dirty="0" err="1" smtClean="0"/>
              <a:t>Terminology</a:t>
            </a:r>
            <a:endParaRPr lang="en-US" dirty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7643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will often indicate that an equation has been obtained by OLS in saying that we </a:t>
            </a:r>
            <a:r>
              <a:rPr lang="fr-CA" i="1" dirty="0" err="1" smtClean="0"/>
              <a:t>run</a:t>
            </a:r>
            <a:r>
              <a:rPr lang="fr-CA" i="1" dirty="0" smtClean="0"/>
              <a:t> the </a:t>
            </a:r>
            <a:r>
              <a:rPr lang="fr-CA" i="1" dirty="0" err="1" smtClean="0"/>
              <a:t>regression</a:t>
            </a:r>
            <a:r>
              <a:rPr lang="fr-CA" i="1" dirty="0" smtClean="0"/>
              <a:t> of</a:t>
            </a:r>
            <a:r>
              <a:rPr lang="en-US" dirty="0" smtClean="0"/>
              <a:t> </a:t>
            </a:r>
            <a:r>
              <a:rPr lang="fr-CA" i="1" dirty="0" smtClean="0"/>
              <a:t>y on x.</a:t>
            </a:r>
          </a:p>
          <a:p>
            <a:endParaRPr lang="en-US" dirty="0" smtClean="0"/>
          </a:p>
          <a:p>
            <a:r>
              <a:rPr lang="en-US" u="sng" dirty="0" smtClean="0"/>
              <a:t>or simply that we regress y on x.</a:t>
            </a:r>
          </a:p>
          <a:p>
            <a:pPr>
              <a:buNone/>
            </a:pPr>
            <a:r>
              <a:rPr lang="en-US" u="sng" dirty="0" smtClean="0"/>
              <a:t> </a:t>
            </a:r>
          </a:p>
          <a:p>
            <a:r>
              <a:rPr lang="en-US" dirty="0" smtClean="0"/>
              <a:t>The positions of </a:t>
            </a:r>
            <a:r>
              <a:rPr lang="en-US" i="1" dirty="0" smtClean="0"/>
              <a:t>y</a:t>
            </a:r>
            <a:r>
              <a:rPr lang="en-US" dirty="0" smtClean="0"/>
              <a:t> and </a:t>
            </a:r>
            <a:r>
              <a:rPr lang="en-US" i="1" dirty="0" smtClean="0"/>
              <a:t>x </a:t>
            </a:r>
            <a:r>
              <a:rPr lang="en-US" dirty="0" smtClean="0"/>
              <a:t>indicate which is the dependent variable and which is the independent variable: </a:t>
            </a:r>
            <a:r>
              <a:rPr lang="en-US" u="sng" dirty="0" smtClean="0"/>
              <a:t>we always regress the dependent variable on the independent variable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31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 Real Causal Model</a:t>
            </a:r>
            <a:endParaRPr lang="en-US" dirty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We will think about our model (i.e.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u</a:t>
            </a:r>
            <a:r>
              <a:rPr lang="en-US" dirty="0" smtClean="0"/>
              <a:t>) in this way: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i="1" dirty="0" smtClean="0"/>
              <a:t> </a:t>
            </a:r>
            <a:r>
              <a:rPr lang="en-US" dirty="0" smtClean="0"/>
              <a:t>are real numbers which are not known and we want to </a:t>
            </a:r>
            <a:r>
              <a:rPr lang="fr-CA" dirty="0" err="1" smtClean="0"/>
              <a:t>uncover</a:t>
            </a:r>
            <a:r>
              <a:rPr lang="fr-CA" dirty="0" smtClean="0"/>
              <a:t> </a:t>
            </a:r>
            <a:r>
              <a:rPr lang="fr-CA" dirty="0" err="1" smtClean="0"/>
              <a:t>them</a:t>
            </a:r>
            <a:endParaRPr lang="fr-CA" dirty="0" smtClean="0"/>
          </a:p>
          <a:p>
            <a:pPr lvl="1">
              <a:buFont typeface="Arial" pitchFamily="34" charset="0"/>
              <a:buChar char="•"/>
            </a:pPr>
            <a:r>
              <a:rPr lang="fr-CA" dirty="0" err="1" smtClean="0"/>
              <a:t>We</a:t>
            </a:r>
            <a:r>
              <a:rPr lang="fr-CA" dirty="0" smtClean="0"/>
              <a:t> </a:t>
            </a:r>
            <a:r>
              <a:rPr lang="fr-CA" dirty="0" err="1" smtClean="0"/>
              <a:t>choose</a:t>
            </a:r>
            <a:r>
              <a:rPr lang="fr-CA" dirty="0" smtClean="0"/>
              <a:t> </a:t>
            </a:r>
            <a:r>
              <a:rPr lang="fr-CA" i="1" dirty="0" smtClean="0"/>
              <a:t>X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Nature chooses </a:t>
            </a:r>
            <a:r>
              <a:rPr lang="en-US" i="1" dirty="0" smtClean="0"/>
              <a:t>U</a:t>
            </a:r>
            <a:r>
              <a:rPr lang="en-US" dirty="0" smtClean="0"/>
              <a:t> in a way that is unrelated to our choice of </a:t>
            </a:r>
            <a:r>
              <a:rPr lang="en-US" i="1" dirty="0" smtClean="0"/>
              <a:t>X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32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Return to </a:t>
            </a:r>
            <a:r>
              <a:rPr lang="fr-CA" dirty="0" err="1" smtClean="0"/>
              <a:t>Education</a:t>
            </a:r>
            <a:r>
              <a:rPr lang="fr-CA" dirty="0" smtClean="0"/>
              <a:t> </a:t>
            </a:r>
            <a:r>
              <a:rPr lang="fr-CA" dirty="0" err="1" smtClean="0"/>
              <a:t>Example</a:t>
            </a:r>
            <a:endParaRPr lang="en-US" dirty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3323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If the model is indeed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+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u</a:t>
            </a:r>
            <a:r>
              <a:rPr lang="en-US" dirty="0" smtClean="0"/>
              <a:t>, and u is unrelated to your </a:t>
            </a:r>
            <a:r>
              <a:rPr lang="fr-CA" dirty="0" err="1" smtClean="0"/>
              <a:t>college</a:t>
            </a:r>
            <a:r>
              <a:rPr lang="fr-CA" dirty="0" smtClean="0"/>
              <a:t> </a:t>
            </a:r>
            <a:r>
              <a:rPr lang="fr-CA" dirty="0" err="1" smtClean="0"/>
              <a:t>going</a:t>
            </a:r>
            <a:r>
              <a:rPr lang="fr-CA" dirty="0" smtClean="0"/>
              <a:t> </a:t>
            </a:r>
            <a:r>
              <a:rPr lang="fr-CA" dirty="0" err="1" smtClean="0"/>
              <a:t>decision</a:t>
            </a:r>
            <a:r>
              <a:rPr lang="fr-CA" dirty="0" smtClean="0"/>
              <a:t> (x)...</a:t>
            </a:r>
            <a:r>
              <a:rPr lang="en-US" dirty="0" smtClean="0"/>
              <a:t> </a:t>
            </a:r>
            <a:r>
              <a:rPr lang="en-US" b="1" i="1" u="sng" dirty="0" smtClean="0"/>
              <a:t>u </a:t>
            </a:r>
            <a:r>
              <a:rPr lang="en-US" u="sng" dirty="0" smtClean="0"/>
              <a:t>it kind of doesn’t really matter</a:t>
            </a:r>
          </a:p>
          <a:p>
            <a:endParaRPr lang="en-US" u="sng" dirty="0" smtClean="0"/>
          </a:p>
          <a:p>
            <a:r>
              <a:rPr lang="en-US" dirty="0" smtClean="0"/>
              <a:t> Actually, It is thing that affect your earnings (y) other than education.</a:t>
            </a:r>
          </a:p>
          <a:p>
            <a:endParaRPr lang="en-US" dirty="0" smtClean="0"/>
          </a:p>
          <a:p>
            <a:r>
              <a:rPr lang="en-US" u="sng" dirty="0" smtClean="0"/>
              <a:t>Examples:</a:t>
            </a:r>
            <a:r>
              <a:rPr lang="en-US" dirty="0" smtClean="0"/>
              <a:t> </a:t>
            </a:r>
            <a:r>
              <a:rPr lang="fr-CA" dirty="0" smtClean="0"/>
              <a:t>Intelligence, </a:t>
            </a:r>
            <a:r>
              <a:rPr lang="fr-CA" dirty="0" err="1" smtClean="0"/>
              <a:t>Family</a:t>
            </a:r>
            <a:r>
              <a:rPr lang="fr-CA" dirty="0" smtClean="0"/>
              <a:t> Connections, Motivation, etc.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33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Return to </a:t>
            </a:r>
            <a:r>
              <a:rPr lang="fr-CA" dirty="0" err="1" smtClean="0"/>
              <a:t>Education</a:t>
            </a:r>
            <a:r>
              <a:rPr lang="fr-CA" dirty="0" smtClean="0"/>
              <a:t> </a:t>
            </a:r>
            <a:r>
              <a:rPr lang="fr-CA" dirty="0" err="1" smtClean="0"/>
              <a:t>Example</a:t>
            </a:r>
            <a:endParaRPr lang="en-US" dirty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404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 let </a:t>
            </a:r>
            <a:r>
              <a:rPr lang="en-US" i="1" dirty="0" smtClean="0"/>
              <a:t>y</a:t>
            </a:r>
            <a:r>
              <a:rPr lang="en-US" dirty="0" smtClean="0"/>
              <a:t> = wage, where wage is measured in dollars per hour</a:t>
            </a:r>
          </a:p>
          <a:p>
            <a:endParaRPr lang="en-US" u="sng" dirty="0" smtClean="0"/>
          </a:p>
          <a:p>
            <a:r>
              <a:rPr lang="en-US" dirty="0" smtClean="0"/>
              <a:t> for a particular person, if wage = 6.75, the hourly wage is $6.75</a:t>
            </a:r>
          </a:p>
          <a:p>
            <a:endParaRPr lang="en-US" dirty="0" smtClean="0"/>
          </a:p>
          <a:p>
            <a:r>
              <a:rPr lang="en-US" dirty="0" smtClean="0"/>
              <a:t> Let </a:t>
            </a:r>
            <a:r>
              <a:rPr lang="en-US" i="1" dirty="0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educ</a:t>
            </a:r>
            <a:r>
              <a:rPr lang="en-US" dirty="0" smtClean="0"/>
              <a:t> denote years of schooling; for example, </a:t>
            </a:r>
            <a:r>
              <a:rPr lang="en-US" dirty="0" err="1" smtClean="0"/>
              <a:t>educ</a:t>
            </a:r>
            <a:r>
              <a:rPr lang="en-US" dirty="0" smtClean="0"/>
              <a:t> = 12 corresponds to a complete high school education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34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Return to </a:t>
            </a:r>
            <a:r>
              <a:rPr lang="fr-CA" dirty="0" err="1" smtClean="0"/>
              <a:t>Education</a:t>
            </a:r>
            <a:r>
              <a:rPr lang="fr-CA" dirty="0" smtClean="0"/>
              <a:t> </a:t>
            </a:r>
            <a:r>
              <a:rPr lang="fr-CA" dirty="0" err="1" smtClean="0"/>
              <a:t>Example</a:t>
            </a:r>
            <a:endParaRPr lang="en-US" dirty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fr-CA" u="sng" dirty="0" err="1" smtClean="0"/>
              <a:t>Interpretation</a:t>
            </a:r>
            <a:r>
              <a:rPr lang="fr-CA" u="sng" dirty="0" smtClean="0"/>
              <a:t> of the </a:t>
            </a:r>
            <a:r>
              <a:rPr lang="fr-CA" u="sng" dirty="0" err="1" smtClean="0"/>
              <a:t>Estimates</a:t>
            </a:r>
            <a:r>
              <a:rPr lang="fr-CA" dirty="0" smtClean="0"/>
              <a:t> </a:t>
            </a:r>
            <a:endParaRPr lang="en-US" dirty="0" smtClean="0"/>
          </a:p>
          <a:p>
            <a:r>
              <a:rPr lang="en-US" sz="2800" dirty="0" smtClean="0"/>
              <a:t>Using the data, where </a:t>
            </a:r>
            <a:r>
              <a:rPr lang="en-US" sz="2800" u="sng" dirty="0" smtClean="0"/>
              <a:t>n = 526 individuals</a:t>
            </a:r>
            <a:r>
              <a:rPr lang="en-US" sz="2800" dirty="0" smtClean="0"/>
              <a:t>, we obtain the following OLS: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intercept of 0.90 literally means that a person with no education has a predicted hourly wage of 90 cents an hour.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pic>
        <p:nvPicPr>
          <p:cNvPr id="140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2350" y="3276600"/>
            <a:ext cx="2917862" cy="440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Return to </a:t>
            </a:r>
            <a:r>
              <a:rPr lang="fr-CA" dirty="0" err="1" smtClean="0"/>
              <a:t>Education</a:t>
            </a:r>
            <a:r>
              <a:rPr lang="fr-CA" dirty="0" smtClean="0"/>
              <a:t> </a:t>
            </a:r>
            <a:r>
              <a:rPr lang="fr-CA" dirty="0" err="1" smtClean="0"/>
              <a:t>Example</a:t>
            </a:r>
            <a:endParaRPr lang="en-US" dirty="0"/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sz="2800" dirty="0" smtClean="0"/>
              <a:t>For a person with eight years of education, the predicted wage is wage^ = 0.90 + 0.54(8) = 3.42, or $3.42 per hour. </a:t>
            </a:r>
          </a:p>
          <a:p>
            <a:endParaRPr lang="en-US" sz="2800" dirty="0" smtClean="0"/>
          </a:p>
          <a:p>
            <a:r>
              <a:rPr lang="en-US" sz="2800" dirty="0" smtClean="0"/>
              <a:t>The slope estimate implies that one more year of education increases hourly wage by 54 cents an hour.</a:t>
            </a:r>
          </a:p>
          <a:p>
            <a:endParaRPr lang="en-US" sz="2800" dirty="0" smtClean="0"/>
          </a:p>
          <a:p>
            <a:r>
              <a:rPr lang="en-US" sz="2800" dirty="0" smtClean="0"/>
              <a:t>Therefore, four more years of education increase the predicted wage by 4(0.54) = 2.16, or $2.16 per hour.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36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Outcomes and Campaign Expenditures</a:t>
            </a:r>
            <a:endParaRPr lang="en-US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905000"/>
            <a:ext cx="7772400" cy="4404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kern="0" dirty="0" smtClean="0">
                <a:solidFill>
                  <a:schemeClr val="tx1"/>
                </a:solidFill>
                <a:latin typeface="+mj-lt"/>
              </a:rPr>
              <a:t>Let </a:t>
            </a:r>
            <a:r>
              <a:rPr lang="en-US" sz="2800" u="sng" kern="0" dirty="0" err="1" smtClean="0">
                <a:solidFill>
                  <a:schemeClr val="tx1"/>
                </a:solidFill>
                <a:latin typeface="+mj-lt"/>
              </a:rPr>
              <a:t>voteA</a:t>
            </a:r>
            <a:r>
              <a:rPr lang="en-US" sz="2800" kern="0" dirty="0" smtClean="0">
                <a:solidFill>
                  <a:schemeClr val="tx1"/>
                </a:solidFill>
                <a:latin typeface="+mj-lt"/>
              </a:rPr>
              <a:t> be the percentage of the vote received by Candidate A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sz="2800" kern="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u="sng" kern="0" dirty="0" err="1" smtClean="0">
                <a:solidFill>
                  <a:schemeClr val="tx1"/>
                </a:solidFill>
                <a:latin typeface="+mj-lt"/>
              </a:rPr>
              <a:t>shareA</a:t>
            </a:r>
            <a:r>
              <a:rPr lang="en-US" sz="2800" u="sng" kern="0" dirty="0" smtClean="0">
                <a:solidFill>
                  <a:schemeClr val="tx1"/>
                </a:solidFill>
                <a:latin typeface="+mj-lt"/>
              </a:rPr>
              <a:t>:</a:t>
            </a:r>
            <a:r>
              <a:rPr lang="en-US" sz="2800" kern="0" dirty="0" smtClean="0">
                <a:solidFill>
                  <a:schemeClr val="tx1"/>
                </a:solidFill>
                <a:latin typeface="+mj-lt"/>
              </a:rPr>
              <a:t> is the percentage of total campaign expenditures accounted for by Candidate A.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sz="2800" kern="0" dirty="0" smtClean="0">
              <a:solidFill>
                <a:schemeClr val="tx1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kern="0" dirty="0" smtClean="0">
                <a:solidFill>
                  <a:schemeClr val="tx1"/>
                </a:solidFill>
                <a:latin typeface="+mj-lt"/>
              </a:rPr>
              <a:t>We can </a:t>
            </a:r>
            <a:r>
              <a:rPr lang="en-US" sz="2800" u="sng" kern="0" dirty="0" smtClean="0">
                <a:solidFill>
                  <a:schemeClr val="tx1"/>
                </a:solidFill>
                <a:latin typeface="+mj-lt"/>
              </a:rPr>
              <a:t>estimate a simple regression model</a:t>
            </a:r>
            <a:r>
              <a:rPr lang="en-US" sz="2800" kern="0" dirty="0" smtClean="0">
                <a:solidFill>
                  <a:schemeClr val="tx1"/>
                </a:solidFill>
                <a:latin typeface="+mj-lt"/>
              </a:rPr>
              <a:t> to find out whether spending more implies a higher percentage of the vote.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37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 Outcomes and Campaign Expenditures</a:t>
            </a:r>
            <a:endParaRPr lang="en-US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The estimated equation using the 173 observations is: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endParaRPr lang="en-US" sz="28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This means that if the share of Candidate A’s spending increases by one percentage point, Candidate A receives almost one-half a percentage point (0.464) more of the total vote.</a:t>
            </a:r>
          </a:p>
        </p:txBody>
      </p:sp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1" y="2708920"/>
            <a:ext cx="3456385" cy="50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3" descr="KeyConcept4.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85800"/>
            <a:ext cx="8291513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9720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OLS regression:  STATA output</a:t>
            </a:r>
          </a:p>
        </p:txBody>
      </p:sp>
      <p:sp>
        <p:nvSpPr>
          <p:cNvPr id="131076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181600"/>
          </a:xfrm>
        </p:spPr>
        <p:txBody>
          <a:bodyPr/>
          <a:lstStyle/>
          <a:p>
            <a:pPr>
              <a:buFontTx/>
              <a:buNone/>
            </a:pP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sz="1400" dirty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	regress </a:t>
            </a:r>
            <a:r>
              <a:rPr lang="en-US" sz="1400" dirty="0" err="1" smtClean="0">
                <a:latin typeface="Courier" pitchFamily="49" charset="0"/>
                <a:ea typeface="ＭＳ Ｐゴシック" pitchFamily="34" charset="-128"/>
              </a:rPr>
              <a:t>testscr</a:t>
            </a: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 </a:t>
            </a:r>
            <a:r>
              <a:rPr lang="en-US" sz="1400" dirty="0" err="1" smtClean="0">
                <a:latin typeface="Courier" pitchFamily="49" charset="0"/>
                <a:ea typeface="ＭＳ Ｐゴシック" pitchFamily="34" charset="-128"/>
              </a:rPr>
              <a:t>str</a:t>
            </a: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, robust</a:t>
            </a:r>
          </a:p>
          <a:p>
            <a:pPr>
              <a:buFontTx/>
              <a:buNone/>
            </a:pP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	Regression with robust standard errors        </a:t>
            </a:r>
            <a:r>
              <a:rPr lang="en-US" sz="1400" dirty="0">
                <a:latin typeface="Courier" pitchFamily="49" charset="0"/>
                <a:ea typeface="ＭＳ Ｐゴシック" pitchFamily="34" charset="-128"/>
              </a:rPr>
              <a:t> </a:t>
            </a: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Number of </a:t>
            </a:r>
            <a:r>
              <a:rPr lang="en-US" sz="1400" dirty="0" err="1" smtClean="0">
                <a:latin typeface="Courier" pitchFamily="49" charset="0"/>
                <a:ea typeface="ＭＳ Ｐゴシック" pitchFamily="34" charset="-128"/>
              </a:rPr>
              <a:t>obs</a:t>
            </a: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 =     420</a:t>
            </a:r>
          </a:p>
          <a:p>
            <a:pPr>
              <a:buFontTx/>
              <a:buNone/>
            </a:pP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                                                  F(  1,   418) =   19.26</a:t>
            </a:r>
          </a:p>
          <a:p>
            <a:pPr>
              <a:buFontTx/>
              <a:buNone/>
            </a:pP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                                                  </a:t>
            </a:r>
            <a:r>
              <a:rPr lang="en-US" sz="1400" dirty="0" err="1" smtClean="0">
                <a:latin typeface="Courier" pitchFamily="49" charset="0"/>
                <a:ea typeface="ＭＳ Ｐゴシック" pitchFamily="34" charset="-128"/>
              </a:rPr>
              <a:t>Prob</a:t>
            </a: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 &gt; F      =  0.0000</a:t>
            </a:r>
          </a:p>
          <a:p>
            <a:pPr>
              <a:buFontTx/>
              <a:buNone/>
            </a:pP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                                                  R-squared     =  0.0512</a:t>
            </a:r>
          </a:p>
          <a:p>
            <a:pPr>
              <a:buFontTx/>
              <a:buNone/>
            </a:pPr>
            <a:r>
              <a:rPr lang="en-US" sz="1400" dirty="0" smtClean="0">
                <a:latin typeface="Courier" pitchFamily="49" charset="0"/>
                <a:ea typeface="ＭＳ Ｐゴシック" pitchFamily="34" charset="-128"/>
              </a:rPr>
              <a:t>                                                  Root MSE      =  18.581</a:t>
            </a:r>
          </a:p>
          <a:p>
            <a:pPr>
              <a:buFontTx/>
              <a:buNone/>
            </a:pP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-------------------------------------------------------------------------</a:t>
            </a: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        |               Robust</a:t>
            </a: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     Y  |      </a:t>
            </a:r>
            <a:r>
              <a:rPr lang="en-US" sz="1400" b="1" dirty="0" err="1" smtClean="0">
                <a:latin typeface="Courier" pitchFamily="49" charset="0"/>
                <a:ea typeface="ＭＳ Ｐゴシック" pitchFamily="34" charset="-128"/>
              </a:rPr>
              <a:t>Coef</a:t>
            </a: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.   Std. Err.      t    P&gt;|t|     [95% Conf. Interval]</a:t>
            </a: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--------+----------------------------------------------------------------</a:t>
            </a: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     X  |  </a:t>
            </a:r>
            <a:r>
              <a:rPr lang="en-US" sz="1400" b="1" dirty="0" smtClean="0">
                <a:solidFill>
                  <a:srgbClr val="FF0000"/>
                </a:solidFill>
                <a:latin typeface="Courier" pitchFamily="49" charset="0"/>
                <a:ea typeface="ＭＳ Ｐゴシック" pitchFamily="34" charset="-128"/>
              </a:rPr>
              <a:t>-2.279808</a:t>
            </a: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   .5194892    -4.39   0.000    -3.300945   -1.258671</a:t>
            </a: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  _cons |    </a:t>
            </a:r>
            <a:r>
              <a:rPr lang="en-US" sz="1400" b="1" dirty="0" smtClean="0">
                <a:solidFill>
                  <a:srgbClr val="FF0000"/>
                </a:solidFill>
                <a:latin typeface="Courier" pitchFamily="49" charset="0"/>
                <a:ea typeface="ＭＳ Ｐゴシック" pitchFamily="34" charset="-128"/>
              </a:rPr>
              <a:t>698.933</a:t>
            </a: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   10.36436    67.44   0.000     678.5602    719.3057</a:t>
            </a: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sz="1400" b="1" dirty="0" smtClean="0">
                <a:latin typeface="Courier" pitchFamily="49" charset="0"/>
                <a:ea typeface="ＭＳ Ｐゴシック" pitchFamily="34" charset="-128"/>
              </a:rPr>
              <a:t>-------------------------------------------------------------------------</a:t>
            </a: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  <a:p>
            <a:pPr lvl="1">
              <a:buFontTx/>
              <a:buNone/>
            </a:pPr>
            <a:endParaRPr lang="en-US" sz="1600" dirty="0" smtClean="0">
              <a:ea typeface="ＭＳ Ｐゴシック" pitchFamily="34" charset="-128"/>
            </a:endParaRPr>
          </a:p>
          <a:p>
            <a:pPr lvl="1">
              <a:buFontTx/>
              <a:buNone/>
            </a:pPr>
            <a:r>
              <a:rPr lang="en-US" sz="1600" dirty="0" smtClean="0">
                <a:ea typeface="ＭＳ Ｐゴシック" pitchFamily="34" charset="-128"/>
              </a:rPr>
              <a:t>(We’ll discuss the rest of this output later.)</a:t>
            </a:r>
          </a:p>
          <a:p>
            <a:pPr>
              <a:buFontTx/>
              <a:buNone/>
            </a:pPr>
            <a:endParaRPr lang="en-US" sz="1400" dirty="0" smtClean="0">
              <a:latin typeface="Courier" pitchFamily="49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741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The Linear Regression </a:t>
            </a:r>
            <a:r>
              <a:rPr lang="en-US" dirty="0" smtClean="0">
                <a:ea typeface="ＭＳ Ｐゴシック" pitchFamily="34" charset="-128"/>
              </a:rPr>
              <a:t>Model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>
                <a:ea typeface="ＭＳ Ｐゴシック" pitchFamily="34" charset="-128"/>
              </a:rPr>
              <a:t>Regression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allows us to </a:t>
            </a:r>
            <a:r>
              <a:rPr lang="en-US" b="1" u="sng" dirty="0" smtClean="0">
                <a:ea typeface="ＭＳ Ｐゴシック" pitchFamily="34" charset="-128"/>
              </a:rPr>
              <a:t>estimate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>
                <a:ea typeface="ＭＳ Ｐゴシック" pitchFamily="34" charset="-128"/>
              </a:rPr>
              <a:t>the slope of the population regression line. </a:t>
            </a:r>
            <a:endParaRPr lang="en-US" dirty="0" smtClean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  <a:p>
            <a:r>
              <a:rPr lang="en-US" u="sng" dirty="0" smtClean="0">
                <a:ea typeface="ＭＳ Ｐゴシック" pitchFamily="34" charset="-128"/>
              </a:rPr>
              <a:t>The slope of the population regression line</a:t>
            </a:r>
            <a:r>
              <a:rPr lang="en-US" dirty="0" smtClean="0">
                <a:ea typeface="ＭＳ Ｐゴシック" pitchFamily="34" charset="-128"/>
              </a:rPr>
              <a:t> is the expected effect on </a:t>
            </a:r>
            <a:r>
              <a:rPr lang="en-US" i="1" dirty="0" smtClean="0">
                <a:ea typeface="ＭＳ Ｐゴシック" pitchFamily="34" charset="-128"/>
              </a:rPr>
              <a:t>Y</a:t>
            </a:r>
            <a:r>
              <a:rPr lang="en-US" dirty="0" smtClean="0">
                <a:ea typeface="ＭＳ Ｐゴシック" pitchFamily="34" charset="-128"/>
              </a:rPr>
              <a:t> of a unit change in </a:t>
            </a:r>
            <a:r>
              <a:rPr lang="en-US" i="1" dirty="0" smtClean="0">
                <a:ea typeface="ＭＳ Ｐゴシック" pitchFamily="34" charset="-128"/>
              </a:rPr>
              <a:t>X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pPr>
              <a:buFontTx/>
              <a:buNone/>
            </a:pPr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Ultimately our aim is to estimate </a:t>
            </a:r>
            <a:r>
              <a:rPr lang="en-US" u="sng" dirty="0" smtClean="0">
                <a:ea typeface="ＭＳ Ｐゴシック" pitchFamily="34" charset="-128"/>
              </a:rPr>
              <a:t>the causal effect on </a:t>
            </a:r>
            <a:r>
              <a:rPr lang="en-US" i="1" u="sng" dirty="0" smtClean="0">
                <a:ea typeface="ＭＳ Ｐゴシック" pitchFamily="34" charset="-128"/>
              </a:rPr>
              <a:t>Y</a:t>
            </a:r>
            <a:r>
              <a:rPr lang="en-US" u="sng" dirty="0" smtClean="0">
                <a:ea typeface="ＭＳ Ｐゴシック" pitchFamily="34" charset="-128"/>
              </a:rPr>
              <a:t> of a unit change in </a:t>
            </a:r>
            <a:r>
              <a:rPr lang="en-US" i="1" u="sng" dirty="0" smtClean="0">
                <a:ea typeface="ＭＳ Ｐゴシック" pitchFamily="34" charset="-128"/>
              </a:rPr>
              <a:t>X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" name="Rectangle 73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 algn="r"/>
            <a:fld id="{A40196EB-CC26-4A2E-B213-34F891959CBD}" type="slidenum">
              <a:rPr lang="en-US" sz="1400">
                <a:solidFill>
                  <a:schemeClr val="tx1"/>
                </a:solidFill>
              </a:rPr>
              <a:pPr algn="r"/>
              <a:t>4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54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CE4A7-5F21-4C7F-9318-80190520153E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839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7643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Regression analysis with cross-sectional data </a:t>
            </a:r>
          </a:p>
          <a:p>
            <a:r>
              <a:rPr lang="en-US" u="sng" dirty="0" smtClean="0"/>
              <a:t>Purpose:</a:t>
            </a:r>
            <a:r>
              <a:rPr lang="en-US" dirty="0" smtClean="0"/>
              <a:t> Explaining the relationship between Y and X variables with a model (Explain a variable Y in terms of Xs) </a:t>
            </a:r>
          </a:p>
          <a:p>
            <a:r>
              <a:rPr lang="en-US" dirty="0" smtClean="0"/>
              <a:t>In </a:t>
            </a:r>
            <a:r>
              <a:rPr lang="en-US" dirty="0"/>
              <a:t>the simple linear regression model, where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0</a:t>
            </a:r>
            <a:r>
              <a:rPr lang="en-US" dirty="0"/>
              <a:t> + </a:t>
            </a:r>
            <a:r>
              <a:rPr lang="en-US" i="1" dirty="0">
                <a:latin typeface="Symbol" pitchFamily="18" charset="2"/>
              </a:rPr>
              <a:t>b</a:t>
            </a:r>
            <a:r>
              <a:rPr lang="en-US" i="1" baseline="-25000" dirty="0"/>
              <a:t>1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i="1" dirty="0"/>
              <a:t>u</a:t>
            </a:r>
            <a:r>
              <a:rPr lang="en-US" dirty="0"/>
              <a:t>,  </a:t>
            </a:r>
            <a:r>
              <a:rPr lang="en-US" u="sng" dirty="0"/>
              <a:t>we typically refer to y as the</a:t>
            </a:r>
            <a:endParaRPr lang="en-US" i="1" u="sng" dirty="0"/>
          </a:p>
          <a:p>
            <a:pPr lvl="1"/>
            <a:r>
              <a:rPr lang="en-US" dirty="0"/>
              <a:t>Dependent Variable, or</a:t>
            </a:r>
          </a:p>
          <a:p>
            <a:pPr lvl="1"/>
            <a:r>
              <a:rPr lang="en-US" dirty="0"/>
              <a:t>Left-Hand Side Variable, or</a:t>
            </a:r>
          </a:p>
          <a:p>
            <a:pPr lvl="1"/>
            <a:r>
              <a:rPr lang="en-US" dirty="0"/>
              <a:t>Explained </a:t>
            </a:r>
            <a:r>
              <a:rPr lang="en-US" dirty="0" smtClean="0"/>
              <a:t>Variable</a:t>
            </a:r>
            <a:endParaRPr lang="en-US" dirty="0"/>
          </a:p>
          <a:p>
            <a:pPr lvl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5ED1-1BA6-490A-AB3E-C99B77740598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Terminology, cont.</a:t>
            </a:r>
          </a:p>
        </p:txBody>
      </p:sp>
      <p:sp>
        <p:nvSpPr>
          <p:cNvPr id="84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 In the simple linear regression of y on x, </a:t>
            </a:r>
            <a:r>
              <a:rPr lang="en-US" u="sng" dirty="0"/>
              <a:t>we typically refer to x as the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Independent Variable, 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Right-Hand Side Variable, 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Explanatory Variable, or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Regressor</a:t>
            </a:r>
            <a:r>
              <a:rPr lang="en-US" dirty="0"/>
              <a:t>, 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Covariate, 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Control Variables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E5ED1-1BA6-490A-AB3E-C99B77740598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Terminology, cont.</a:t>
            </a:r>
          </a:p>
        </p:txBody>
      </p:sp>
      <p:sp>
        <p:nvSpPr>
          <p:cNvPr id="849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 smtClean="0"/>
              <a:t>The variable </a:t>
            </a:r>
            <a:r>
              <a:rPr lang="en-US" i="1" dirty="0" smtClean="0"/>
              <a:t>u</a:t>
            </a:r>
            <a:r>
              <a:rPr lang="en-US" dirty="0" smtClean="0"/>
              <a:t> called the error term and represents factors other than </a:t>
            </a:r>
            <a:r>
              <a:rPr lang="en-US" i="1" dirty="0" smtClean="0"/>
              <a:t>x</a:t>
            </a:r>
            <a:r>
              <a:rPr lang="en-US" dirty="0" smtClean="0"/>
              <a:t> that affect </a:t>
            </a:r>
            <a:r>
              <a:rPr lang="en-US" i="1" dirty="0" smtClean="0"/>
              <a:t>y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Factors that we cannot observe: motivation…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0</a:t>
            </a:r>
            <a:r>
              <a:rPr lang="en-US" dirty="0" smtClean="0"/>
              <a:t> and </a:t>
            </a:r>
            <a:r>
              <a:rPr lang="en-US" i="1" dirty="0" smtClean="0">
                <a:latin typeface="Symbol" pitchFamily="18" charset="2"/>
              </a:rPr>
              <a:t>b</a:t>
            </a:r>
            <a:r>
              <a:rPr lang="en-US" i="1" baseline="-25000" dirty="0" smtClean="0"/>
              <a:t>1</a:t>
            </a:r>
            <a:r>
              <a:rPr lang="en-US" dirty="0" smtClean="0"/>
              <a:t> : parameters to estimate.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Error term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Error </a:t>
            </a:r>
            <a:r>
              <a:rPr lang="en-US" dirty="0"/>
              <a:t>exists because</a:t>
            </a:r>
          </a:p>
          <a:p>
            <a:pPr marL="1066800" lvl="1" indent="-609600">
              <a:buFontTx/>
              <a:buAutoNum type="arabicPeriod"/>
            </a:pPr>
            <a:r>
              <a:rPr lang="en-US" sz="2800" dirty="0" smtClean="0"/>
              <a:t>Other important variables might be omitted</a:t>
            </a:r>
          </a:p>
          <a:p>
            <a:pPr marL="1066800" lvl="1" indent="-609600">
              <a:buFontTx/>
              <a:buAutoNum type="arabicPeriod"/>
            </a:pPr>
            <a:r>
              <a:rPr lang="en-US" sz="2800" dirty="0" smtClean="0"/>
              <a:t>Measurement error</a:t>
            </a:r>
          </a:p>
          <a:p>
            <a:pPr marL="1066800" lvl="1" indent="-609600">
              <a:buFontTx/>
              <a:buAutoNum type="arabicPeriod"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Understand </a:t>
            </a:r>
            <a:r>
              <a:rPr lang="en-US" dirty="0"/>
              <a:t>error structure and minimize error</a:t>
            </a:r>
          </a:p>
        </p:txBody>
      </p:sp>
    </p:spTree>
    <p:extLst>
      <p:ext uri="{BB962C8B-B14F-4D97-AF65-F5344CB8AC3E}">
        <p14:creationId xmlns:p14="http://schemas.microsoft.com/office/powerpoint/2010/main" val="3758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C01B7-5A18-48D0-9F85-C860EB8D6D2C}" type="slidenum">
              <a:rPr lang="en-US"/>
              <a:pPr/>
              <a:t>9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Simple Assumption</a:t>
            </a:r>
          </a:p>
        </p:txBody>
      </p:sp>
      <p:sp>
        <p:nvSpPr>
          <p:cNvPr id="860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7643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 </a:t>
            </a:r>
            <a:r>
              <a:rPr lang="en-US" dirty="0" smtClean="0"/>
              <a:t>If the other factors in </a:t>
            </a:r>
            <a:r>
              <a:rPr lang="en-US" i="1" dirty="0" smtClean="0"/>
              <a:t>u</a:t>
            </a:r>
            <a:r>
              <a:rPr lang="en-US" dirty="0" smtClean="0"/>
              <a:t> held fixed, so that the change in </a:t>
            </a:r>
            <a:r>
              <a:rPr lang="en-US" i="1" dirty="0" smtClean="0"/>
              <a:t>u</a:t>
            </a:r>
            <a:r>
              <a:rPr lang="en-US" dirty="0" smtClean="0"/>
              <a:t> is zero, </a:t>
            </a:r>
            <a:r>
              <a:rPr lang="el-GR" dirty="0" smtClean="0"/>
              <a:t>Δ</a:t>
            </a:r>
            <a:r>
              <a:rPr lang="en-CA" i="1" dirty="0" smtClean="0"/>
              <a:t>u</a:t>
            </a:r>
            <a:r>
              <a:rPr lang="en-CA" dirty="0" smtClean="0"/>
              <a:t> = 0.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average value of </a:t>
            </a:r>
            <a:r>
              <a:rPr lang="en-US" i="1" dirty="0"/>
              <a:t>u</a:t>
            </a:r>
            <a:r>
              <a:rPr lang="en-US" dirty="0"/>
              <a:t>, the error term, in the population is 0.  That is</a:t>
            </a:r>
            <a:r>
              <a:rPr lang="en-US" dirty="0" smtClean="0"/>
              <a:t>,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 E(</a:t>
            </a:r>
            <a:r>
              <a:rPr lang="en-US" i="1" dirty="0" smtClean="0"/>
              <a:t>u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0: </a:t>
            </a:r>
            <a:r>
              <a:rPr lang="fr-CA" dirty="0" err="1" smtClean="0"/>
              <a:t>simply</a:t>
            </a:r>
            <a:r>
              <a:rPr lang="fr-CA" dirty="0" smtClean="0"/>
              <a:t> </a:t>
            </a:r>
            <a:r>
              <a:rPr lang="fr-CA" dirty="0" err="1" smtClean="0"/>
              <a:t>makes</a:t>
            </a:r>
            <a:r>
              <a:rPr lang="fr-CA" dirty="0" smtClean="0"/>
              <a:t> </a:t>
            </a:r>
            <a:r>
              <a:rPr lang="en-US" dirty="0" smtClean="0"/>
              <a:t>a statement about the distribution of the </a:t>
            </a:r>
            <a:r>
              <a:rPr lang="en-US" dirty="0" err="1" smtClean="0"/>
              <a:t>unobservables</a:t>
            </a:r>
            <a:r>
              <a:rPr lang="en-US" dirty="0" smtClean="0"/>
              <a:t> in the population.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3234</TotalTime>
  <Words>1734</Words>
  <Application>Microsoft Office PowerPoint</Application>
  <PresentationFormat>On-screen Show (4:3)</PresentationFormat>
  <Paragraphs>301</Paragraphs>
  <Slides>39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Arial</vt:lpstr>
      <vt:lpstr>Courier</vt:lpstr>
      <vt:lpstr>ＭＳ Ｐゴシック</vt:lpstr>
      <vt:lpstr>Symbol</vt:lpstr>
      <vt:lpstr>Times New Roman</vt:lpstr>
      <vt:lpstr>Verdana</vt:lpstr>
      <vt:lpstr>Wingdings</vt:lpstr>
      <vt:lpstr>Blueprint</vt:lpstr>
      <vt:lpstr>Equation</vt:lpstr>
      <vt:lpstr>Linear Regression with One Regressor</vt:lpstr>
      <vt:lpstr>Outline</vt:lpstr>
      <vt:lpstr> The Linear Regression Model</vt:lpstr>
      <vt:lpstr>The Linear Regression Model</vt:lpstr>
      <vt:lpstr>Some Terminology</vt:lpstr>
      <vt:lpstr>Some Terminology, cont.</vt:lpstr>
      <vt:lpstr>Some Terminology, cont.</vt:lpstr>
      <vt:lpstr>Error term</vt:lpstr>
      <vt:lpstr>A Simple Assumption</vt:lpstr>
      <vt:lpstr>Zero Conditional Mean </vt:lpstr>
      <vt:lpstr>Zero Conditional Mean </vt:lpstr>
      <vt:lpstr>Zero Conditional Mean </vt:lpstr>
      <vt:lpstr>Zero Conditional Mean </vt:lpstr>
      <vt:lpstr>Example</vt:lpstr>
      <vt:lpstr>Ordinary Least Squares</vt:lpstr>
      <vt:lpstr>PowerPoint Presentation</vt:lpstr>
      <vt:lpstr>Estimator</vt:lpstr>
      <vt:lpstr>PowerPoint Presentation</vt:lpstr>
      <vt:lpstr>Deriving OLS Estimates</vt:lpstr>
      <vt:lpstr>Deriving OLS continued</vt:lpstr>
      <vt:lpstr>More Derivation of OLS</vt:lpstr>
      <vt:lpstr>More Derivation of OLS</vt:lpstr>
      <vt:lpstr>More Derivation of OLS</vt:lpstr>
      <vt:lpstr>So the OLS estimated slope is</vt:lpstr>
      <vt:lpstr>OLS: Predicted value and residual</vt:lpstr>
      <vt:lpstr>Summary of OLS slope estimate</vt:lpstr>
      <vt:lpstr>More on OLS</vt:lpstr>
      <vt:lpstr>PowerPoint Presentation</vt:lpstr>
      <vt:lpstr>Population regression line and sample regression line</vt:lpstr>
      <vt:lpstr>A Note on Terminology</vt:lpstr>
      <vt:lpstr>A Real Causal Model</vt:lpstr>
      <vt:lpstr>Return to Education Example</vt:lpstr>
      <vt:lpstr>Return to Education Example</vt:lpstr>
      <vt:lpstr>Return to Education Example</vt:lpstr>
      <vt:lpstr>Return to Education Example</vt:lpstr>
      <vt:lpstr>Voting Outcomes and Campaign Expenditures</vt:lpstr>
      <vt:lpstr>Voting Outcomes and Campaign Expenditures</vt:lpstr>
      <vt:lpstr>PowerPoint Presentation</vt:lpstr>
      <vt:lpstr>OLS regression:  STATA output</vt:lpstr>
    </vt:vector>
  </TitlesOfParts>
  <Company>Dartmouth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Probability and Statistics</dc:title>
  <dc:creator>Patricia M. Anderson</dc:creator>
  <cp:lastModifiedBy>Kareem Makki</cp:lastModifiedBy>
  <cp:revision>127</cp:revision>
  <cp:lastPrinted>1601-01-01T00:00:00Z</cp:lastPrinted>
  <dcterms:created xsi:type="dcterms:W3CDTF">1999-10-02T17:37:41Z</dcterms:created>
  <dcterms:modified xsi:type="dcterms:W3CDTF">2016-01-20T10:47:19Z</dcterms:modified>
</cp:coreProperties>
</file>